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handoutMasterIdLst>
    <p:handoutMasterId r:id="rId63"/>
  </p:handoutMasterIdLst>
  <p:sldIdLst>
    <p:sldId id="1352" r:id="rId2"/>
    <p:sldId id="1626" r:id="rId3"/>
    <p:sldId id="1655" r:id="rId4"/>
    <p:sldId id="1645" r:id="rId5"/>
    <p:sldId id="1646" r:id="rId6"/>
    <p:sldId id="1671" r:id="rId7"/>
    <p:sldId id="1647" r:id="rId8"/>
    <p:sldId id="1514" r:id="rId9"/>
    <p:sldId id="1538" r:id="rId10"/>
    <p:sldId id="1562" r:id="rId11"/>
    <p:sldId id="1563" r:id="rId12"/>
    <p:sldId id="1648" r:id="rId13"/>
    <p:sldId id="1653" r:id="rId14"/>
    <p:sldId id="1654" r:id="rId15"/>
    <p:sldId id="1485" r:id="rId16"/>
    <p:sldId id="1537" r:id="rId17"/>
    <p:sldId id="1618" r:id="rId18"/>
    <p:sldId id="264" r:id="rId19"/>
    <p:sldId id="265" r:id="rId20"/>
    <p:sldId id="1656" r:id="rId21"/>
    <p:sldId id="1631" r:id="rId22"/>
    <p:sldId id="1634" r:id="rId23"/>
    <p:sldId id="1635" r:id="rId24"/>
    <p:sldId id="1636" r:id="rId25"/>
    <p:sldId id="1638" r:id="rId26"/>
    <p:sldId id="1639" r:id="rId27"/>
    <p:sldId id="1641" r:id="rId28"/>
    <p:sldId id="1640" r:id="rId29"/>
    <p:sldId id="1652" r:id="rId30"/>
    <p:sldId id="1642" r:id="rId31"/>
    <p:sldId id="1643" r:id="rId32"/>
    <p:sldId id="1644" r:id="rId33"/>
    <p:sldId id="378" r:id="rId34"/>
    <p:sldId id="379" r:id="rId35"/>
    <p:sldId id="398" r:id="rId36"/>
    <p:sldId id="1597" r:id="rId37"/>
    <p:sldId id="1599" r:id="rId38"/>
    <p:sldId id="1657" r:id="rId39"/>
    <p:sldId id="1658" r:id="rId40"/>
    <p:sldId id="1637" r:id="rId41"/>
    <p:sldId id="1659" r:id="rId42"/>
    <p:sldId id="1660" r:id="rId43"/>
    <p:sldId id="1661" r:id="rId44"/>
    <p:sldId id="1662" r:id="rId45"/>
    <p:sldId id="1663" r:id="rId46"/>
    <p:sldId id="1664" r:id="rId47"/>
    <p:sldId id="1649" r:id="rId48"/>
    <p:sldId id="1665" r:id="rId49"/>
    <p:sldId id="1668" r:id="rId50"/>
    <p:sldId id="1650" r:id="rId51"/>
    <p:sldId id="1651" r:id="rId52"/>
    <p:sldId id="1670" r:id="rId53"/>
    <p:sldId id="1666" r:id="rId54"/>
    <p:sldId id="1669" r:id="rId55"/>
    <p:sldId id="1673" r:id="rId56"/>
    <p:sldId id="1672" r:id="rId57"/>
    <p:sldId id="1676" r:id="rId58"/>
    <p:sldId id="1677" r:id="rId59"/>
    <p:sldId id="1675" r:id="rId60"/>
    <p:sldId id="1674" r:id="rId61"/>
  </p:sldIdLst>
  <p:sldSz cx="9144000" cy="5143500" type="screen16x9"/>
  <p:notesSz cx="9144000" cy="6858000"/>
  <p:defaultTextStyle>
    <a:defPPr>
      <a:defRPr lang="en-US"/>
    </a:defPPr>
    <a:lvl1pPr algn="l" defTabSz="457200" rtl="0" fontAlgn="base">
      <a:spcBef>
        <a:spcPct val="0"/>
      </a:spcBef>
      <a:spcAft>
        <a:spcPct val="0"/>
      </a:spcAft>
      <a:defRPr sz="2400" kern="1200">
        <a:solidFill>
          <a:schemeClr val="tx1"/>
        </a:solidFill>
        <a:latin typeface="Arial" pitchFamily="-106" charset="0"/>
        <a:ea typeface="ＭＳ Ｐゴシック" pitchFamily="-106" charset="-128"/>
        <a:cs typeface="ＭＳ Ｐゴシック" pitchFamily="-106" charset="-128"/>
      </a:defRPr>
    </a:lvl1pPr>
    <a:lvl2pPr marL="457200" algn="l" defTabSz="457200" rtl="0" fontAlgn="base">
      <a:spcBef>
        <a:spcPct val="0"/>
      </a:spcBef>
      <a:spcAft>
        <a:spcPct val="0"/>
      </a:spcAft>
      <a:defRPr sz="2400" kern="1200">
        <a:solidFill>
          <a:schemeClr val="tx1"/>
        </a:solidFill>
        <a:latin typeface="Arial" pitchFamily="-106" charset="0"/>
        <a:ea typeface="ＭＳ Ｐゴシック" pitchFamily="-106" charset="-128"/>
        <a:cs typeface="ＭＳ Ｐゴシック" pitchFamily="-106" charset="-128"/>
      </a:defRPr>
    </a:lvl2pPr>
    <a:lvl3pPr marL="914400" algn="l" defTabSz="457200" rtl="0" fontAlgn="base">
      <a:spcBef>
        <a:spcPct val="0"/>
      </a:spcBef>
      <a:spcAft>
        <a:spcPct val="0"/>
      </a:spcAft>
      <a:defRPr sz="2400" kern="1200">
        <a:solidFill>
          <a:schemeClr val="tx1"/>
        </a:solidFill>
        <a:latin typeface="Arial" pitchFamily="-106" charset="0"/>
        <a:ea typeface="ＭＳ Ｐゴシック" pitchFamily="-106" charset="-128"/>
        <a:cs typeface="ＭＳ Ｐゴシック" pitchFamily="-106" charset="-128"/>
      </a:defRPr>
    </a:lvl3pPr>
    <a:lvl4pPr marL="1371600" algn="l" defTabSz="457200" rtl="0" fontAlgn="base">
      <a:spcBef>
        <a:spcPct val="0"/>
      </a:spcBef>
      <a:spcAft>
        <a:spcPct val="0"/>
      </a:spcAft>
      <a:defRPr sz="2400" kern="1200">
        <a:solidFill>
          <a:schemeClr val="tx1"/>
        </a:solidFill>
        <a:latin typeface="Arial" pitchFamily="-106" charset="0"/>
        <a:ea typeface="ＭＳ Ｐゴシック" pitchFamily="-106" charset="-128"/>
        <a:cs typeface="ＭＳ Ｐゴシック" pitchFamily="-106" charset="-128"/>
      </a:defRPr>
    </a:lvl4pPr>
    <a:lvl5pPr marL="1828800" algn="l" defTabSz="457200" rtl="0" fontAlgn="base">
      <a:spcBef>
        <a:spcPct val="0"/>
      </a:spcBef>
      <a:spcAft>
        <a:spcPct val="0"/>
      </a:spcAft>
      <a:defRPr sz="2400" kern="1200">
        <a:solidFill>
          <a:schemeClr val="tx1"/>
        </a:solidFill>
        <a:latin typeface="Arial" pitchFamily="-106" charset="0"/>
        <a:ea typeface="ＭＳ Ｐゴシック" pitchFamily="-106" charset="-128"/>
        <a:cs typeface="ＭＳ Ｐゴシック" pitchFamily="-106" charset="-128"/>
      </a:defRPr>
    </a:lvl5pPr>
    <a:lvl6pPr marL="2286000" algn="l" defTabSz="457200" rtl="0" eaLnBrk="1" latinLnBrk="0" hangingPunct="1">
      <a:defRPr sz="2400" kern="1200">
        <a:solidFill>
          <a:schemeClr val="tx1"/>
        </a:solidFill>
        <a:latin typeface="Arial" pitchFamily="-106" charset="0"/>
        <a:ea typeface="ＭＳ Ｐゴシック" pitchFamily="-106" charset="-128"/>
        <a:cs typeface="ＭＳ Ｐゴシック" pitchFamily="-106" charset="-128"/>
      </a:defRPr>
    </a:lvl6pPr>
    <a:lvl7pPr marL="2743200" algn="l" defTabSz="457200" rtl="0" eaLnBrk="1" latinLnBrk="0" hangingPunct="1">
      <a:defRPr sz="2400" kern="1200">
        <a:solidFill>
          <a:schemeClr val="tx1"/>
        </a:solidFill>
        <a:latin typeface="Arial" pitchFamily="-106" charset="0"/>
        <a:ea typeface="ＭＳ Ｐゴシック" pitchFamily="-106" charset="-128"/>
        <a:cs typeface="ＭＳ Ｐゴシック" pitchFamily="-106" charset="-128"/>
      </a:defRPr>
    </a:lvl7pPr>
    <a:lvl8pPr marL="3200400" algn="l" defTabSz="457200" rtl="0" eaLnBrk="1" latinLnBrk="0" hangingPunct="1">
      <a:defRPr sz="2400" kern="1200">
        <a:solidFill>
          <a:schemeClr val="tx1"/>
        </a:solidFill>
        <a:latin typeface="Arial" pitchFamily="-106" charset="0"/>
        <a:ea typeface="ＭＳ Ｐゴシック" pitchFamily="-106" charset="-128"/>
        <a:cs typeface="ＭＳ Ｐゴシック" pitchFamily="-106" charset="-128"/>
      </a:defRPr>
    </a:lvl8pPr>
    <a:lvl9pPr marL="3657600" algn="l" defTabSz="457200" rtl="0" eaLnBrk="1" latinLnBrk="0" hangingPunct="1">
      <a:defRPr sz="2400" kern="1200">
        <a:solidFill>
          <a:schemeClr val="tx1"/>
        </a:solidFill>
        <a:latin typeface="Arial" pitchFamily="-106" charset="0"/>
        <a:ea typeface="ＭＳ Ｐゴシック" pitchFamily="-106" charset="-128"/>
        <a:cs typeface="ＭＳ Ｐゴシック" pitchFamily="-106" charset="-128"/>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0"/>
    <a:srgbClr val="3025FF"/>
    <a:srgbClr val="AD0000"/>
    <a:srgbClr val="96060B"/>
    <a:srgbClr val="CAC9CA"/>
    <a:srgbClr val="848384"/>
    <a:srgbClr val="353535"/>
    <a:srgbClr val="181818"/>
    <a:srgbClr val="E2FDBE"/>
    <a:srgbClr val="FEFA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728" autoAdjust="0"/>
    <p:restoredTop sz="80423" autoAdjust="0"/>
  </p:normalViewPr>
  <p:slideViewPr>
    <p:cSldViewPr snapToGrid="0">
      <p:cViewPr varScale="1">
        <p:scale>
          <a:sx n="101" d="100"/>
          <a:sy n="101" d="100"/>
        </p:scale>
        <p:origin x="228" y="96"/>
      </p:cViewPr>
      <p:guideLst>
        <p:guide orient="horz" pos="1620"/>
        <p:guide pos="2880"/>
      </p:guideLst>
    </p:cSldViewPr>
  </p:slideViewPr>
  <p:outlineViewPr>
    <p:cViewPr>
      <p:scale>
        <a:sx n="33" d="100"/>
        <a:sy n="33" d="100"/>
      </p:scale>
      <p:origin x="352" y="38776"/>
    </p:cViewPr>
  </p:outlineViewPr>
  <p:notesTextViewPr>
    <p:cViewPr>
      <p:scale>
        <a:sx n="100" d="100"/>
        <a:sy n="100" d="100"/>
      </p:scale>
      <p:origin x="0" y="0"/>
    </p:cViewPr>
  </p:notesTextViewPr>
  <p:sorterViewPr>
    <p:cViewPr>
      <p:scale>
        <a:sx n="1" d="1"/>
        <a:sy n="1" d="1"/>
      </p:scale>
      <p:origin x="0" y="0"/>
    </p:cViewPr>
  </p:sorterViewPr>
  <p:notesViewPr>
    <p:cSldViewPr snapToObjects="1">
      <p:cViewPr varScale="1">
        <p:scale>
          <a:sx n="125" d="100"/>
          <a:sy n="125" d="100"/>
        </p:scale>
        <p:origin x="-3960" y="-112"/>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7CB69C4B-EC5A-BA4C-B83C-9270746811F3}" type="datetimeFigureOut">
              <a:rPr lang="en-US" smtClean="0"/>
              <a:pPr/>
              <a:t>12/7/2022</a:t>
            </a:fld>
            <a:endParaRPr lang="en-US"/>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41BECE5B-4CC4-F446-93E7-1DC269D82AF7}" type="slidenum">
              <a:rPr lang="en-US" smtClean="0"/>
              <a:pPr/>
              <a:t>‹#›</a:t>
            </a:fld>
            <a:endParaRPr lang="en-US"/>
          </a:p>
        </p:txBody>
      </p:sp>
    </p:spTree>
    <p:extLst>
      <p:ext uri="{BB962C8B-B14F-4D97-AF65-F5344CB8AC3E}">
        <p14:creationId xmlns:p14="http://schemas.microsoft.com/office/powerpoint/2010/main" val="31689314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38D36DFA-3B2C-F743-90CA-9BD1CAE78F1A}" type="datetime1">
              <a:rPr lang="en-US"/>
              <a:pPr>
                <a:defRPr/>
              </a:pPr>
              <a:t>12/7/2022</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617EB13C-F963-D44E-AB67-20FAD2F50C92}" type="slidenum">
              <a:rPr lang="en-US"/>
              <a:pPr>
                <a:defRPr/>
              </a:pPr>
              <a:t>‹#›</a:t>
            </a:fld>
            <a:endParaRPr lang="en-US"/>
          </a:p>
        </p:txBody>
      </p:sp>
    </p:spTree>
    <p:extLst>
      <p:ext uri="{BB962C8B-B14F-4D97-AF65-F5344CB8AC3E}">
        <p14:creationId xmlns:p14="http://schemas.microsoft.com/office/powerpoint/2010/main" val="424171883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ＭＳ Ｐゴシック" pitchFamily="-112"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blockchains also used in other areas, like digital asset management, e.g., as in online games. </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2</a:t>
            </a:fld>
            <a:endParaRPr lang="en-US"/>
          </a:p>
        </p:txBody>
      </p:sp>
    </p:spTree>
    <p:extLst>
      <p:ext uri="{BB962C8B-B14F-4D97-AF65-F5344CB8AC3E}">
        <p14:creationId xmlns:p14="http://schemas.microsoft.com/office/powerpoint/2010/main" val="2903836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case of network partition:   can stop accepting transactions (</a:t>
            </a:r>
            <a:r>
              <a:rPr lang="en-US" dirty="0" err="1"/>
              <a:t>Paxos</a:t>
            </a:r>
            <a:r>
              <a:rPr lang="en-US" dirty="0"/>
              <a:t>), or can accept transactions and resolve fork once partition heals (Bitcoin).</a:t>
            </a:r>
          </a:p>
          <a:p>
            <a:pPr marL="171450" indent="-171450">
              <a:buFont typeface="Arial" panose="020B0604020202020204" pitchFamily="34" charset="0"/>
              <a:buChar char="•"/>
            </a:pPr>
            <a:r>
              <a:rPr lang="en-US" dirty="0"/>
              <a:t>Network delay can be caused by nodes crashing; then a transaction  may not be verified and that fork will lose out to other winners; this is why (for example) with bitcoin you need at least 6 nodes to verify your transaction to know that your transaction safely went through and was accepted as the main (winning) fork and thus was committed to the blockchain successfully.</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13</a:t>
            </a:fld>
            <a:endParaRPr lang="en-US"/>
          </a:p>
        </p:txBody>
      </p:sp>
    </p:spTree>
    <p:extLst>
      <p:ext uri="{BB962C8B-B14F-4D97-AF65-F5344CB8AC3E}">
        <p14:creationId xmlns:p14="http://schemas.microsoft.com/office/powerpoint/2010/main" val="3646112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security when 51% of nodes are honest.</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14</a:t>
            </a:fld>
            <a:endParaRPr lang="en-US"/>
          </a:p>
        </p:txBody>
      </p:sp>
    </p:spTree>
    <p:extLst>
      <p:ext uri="{BB962C8B-B14F-4D97-AF65-F5344CB8AC3E}">
        <p14:creationId xmlns:p14="http://schemas.microsoft.com/office/powerpoint/2010/main" val="920151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GAS FEE: every blockchain network has a limitation to number of transactions that can take place in a given time window; if too many nodes are trying to make transactions at the same time, then the network can become congested and transactions will be very slow to be verified and added to the chain; thus gas fees by miners can be given so they can use their computation power to add their transaction to the chain so that it will be verified it faster at a percentage fee for their work of adding the transaction to the block chain. Obviously if you have more computational power, then you can cause a change to be propagated on the network faster to all other nodes, and thus there is a higher probability that a given set threshold number of nodes will be able to verify your transaction faster (since they will have downloaded and committed the change to their </a:t>
            </a:r>
            <a:r>
              <a:rPr lang="en-US"/>
              <a:t>blockchain database).</a:t>
            </a:r>
            <a:endParaRPr lang="en-US" dirty="0"/>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15</a:t>
            </a:fld>
            <a:endParaRPr lang="en-US"/>
          </a:p>
        </p:txBody>
      </p:sp>
    </p:spTree>
    <p:extLst>
      <p:ext uri="{BB962C8B-B14F-4D97-AF65-F5344CB8AC3E}">
        <p14:creationId xmlns:p14="http://schemas.microsoft.com/office/powerpoint/2010/main" val="1412974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4"/>
        <p:cNvGrpSpPr/>
        <p:nvPr/>
      </p:nvGrpSpPr>
      <p:grpSpPr>
        <a:xfrm>
          <a:off x="0" y="0"/>
          <a:ext cx="0" cy="0"/>
          <a:chOff x="0" y="0"/>
          <a:chExt cx="0" cy="0"/>
        </a:xfrm>
      </p:grpSpPr>
      <p:sp>
        <p:nvSpPr>
          <p:cNvPr id="1435" name="Google Shape;1435;g10c9ad74153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6" name="Google Shape;1436;g10c9ad74153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10c9ad741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10c9ad741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smart contract, database and the code to maintain the transaction is public; so it can make the contract open to hacking.</a:t>
            </a:r>
          </a:p>
          <a:p>
            <a:pPr marL="171450" indent="-171450">
              <a:buFont typeface="Arial" panose="020B0604020202020204" pitchFamily="34" charset="0"/>
              <a:buChar char="•"/>
            </a:pPr>
            <a:r>
              <a:rPr lang="en-US" dirty="0"/>
              <a:t>Usually criminals are risk takers, so the were the first to adopt crypto currency.</a:t>
            </a:r>
          </a:p>
          <a:p>
            <a:pPr marL="171450" indent="-171450">
              <a:buFont typeface="Arial" panose="020B0604020202020204" pitchFamily="34" charset="0"/>
              <a:buChar char="•"/>
            </a:pPr>
            <a:r>
              <a:rPr lang="en-US" dirty="0"/>
              <a:t>Some lacks of decentralization in crypto currency: miners who control too much of the mining power; centralized exchange points (wallet storage) for some crypto currency such as FTX; centralized developers (relatively few developers involved in crypto space).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20</a:t>
            </a:fld>
            <a:endParaRPr lang="en-US"/>
          </a:p>
        </p:txBody>
      </p:sp>
    </p:spTree>
    <p:extLst>
      <p:ext uri="{BB962C8B-B14F-4D97-AF65-F5344CB8AC3E}">
        <p14:creationId xmlns:p14="http://schemas.microsoft.com/office/powerpoint/2010/main" val="3683474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 primary types: HASH </a:t>
            </a:r>
            <a:r>
              <a:rPr lang="en-US" dirty="0">
                <a:sym typeface="Wingdings" panose="05000000000000000000" pitchFamily="2" charset="2"/>
              </a:rPr>
              <a:t> SHA 256</a:t>
            </a:r>
            <a:endParaRPr lang="en-US" dirty="0"/>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21</a:t>
            </a:fld>
            <a:endParaRPr lang="en-US"/>
          </a:p>
        </p:txBody>
      </p:sp>
    </p:spTree>
    <p:extLst>
      <p:ext uri="{BB962C8B-B14F-4D97-AF65-F5344CB8AC3E}">
        <p14:creationId xmlns:p14="http://schemas.microsoft.com/office/powerpoint/2010/main" val="3014973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Alice posts hash h on the blockchain. </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23</a:t>
            </a:fld>
            <a:endParaRPr lang="en-US"/>
          </a:p>
        </p:txBody>
      </p:sp>
    </p:spTree>
    <p:extLst>
      <p:ext uri="{BB962C8B-B14F-4D97-AF65-F5344CB8AC3E}">
        <p14:creationId xmlns:p14="http://schemas.microsoft.com/office/powerpoint/2010/main" val="905900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0F5041-1651-2A41-8304-740366D7C4C4}" type="slidenum">
              <a:rPr lang="en-US"/>
              <a:pPr/>
              <a:t>33</a:t>
            </a:fld>
            <a:endParaRPr lang="en-US"/>
          </a:p>
        </p:txBody>
      </p:sp>
      <p:sp>
        <p:nvSpPr>
          <p:cNvPr id="1064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06499" name="Rectangle 3"/>
          <p:cNvSpPr>
            <a:spLocks noGrp="1" noChangeArrowheads="1"/>
          </p:cNvSpPr>
          <p:nvPr>
            <p:ph type="body" idx="1"/>
          </p:nvPr>
        </p:nvSpPr>
        <p:spPr/>
        <p:txBody>
          <a:bodyPr/>
          <a:lstStyle/>
          <a:p>
            <a:r>
              <a:rPr lang="en-US" dirty="0"/>
              <a:t>Bad example:   will see why on</a:t>
            </a:r>
            <a:r>
              <a:rPr lang="en-US" baseline="0" dirty="0"/>
              <a:t> the last slide of this segment.</a:t>
            </a:r>
            <a:endParaRPr lang="en-US" dirty="0"/>
          </a:p>
        </p:txBody>
      </p:sp>
    </p:spTree>
    <p:extLst>
      <p:ext uri="{BB962C8B-B14F-4D97-AF65-F5344CB8AC3E}">
        <p14:creationId xmlns:p14="http://schemas.microsoft.com/office/powerpoint/2010/main" val="4021929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0F5041-1651-2A41-8304-740366D7C4C4}" type="slidenum">
              <a:rPr lang="en-US"/>
              <a:pPr/>
              <a:t>34</a:t>
            </a:fld>
            <a:endParaRPr lang="en-US"/>
          </a:p>
        </p:txBody>
      </p:sp>
      <p:sp>
        <p:nvSpPr>
          <p:cNvPr id="1064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06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5432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71450" indent="-171450">
              <a:buFont typeface="Arial" panose="020B0604020202020204" pitchFamily="34" charset="0"/>
              <a:buChar char="•"/>
            </a:pPr>
            <a:r>
              <a:rPr lang="en-US" dirty="0"/>
              <a:t>The headers are included in the hash: block#, nonce, and DATA (and there could be other headers added into the information to be hashed, such as previous mined block).</a:t>
            </a:r>
          </a:p>
          <a:p>
            <a:pPr marL="171450" indent="-171450">
              <a:buFont typeface="Arial" panose="020B0604020202020204" pitchFamily="34" charset="0"/>
              <a:buChar char="•"/>
            </a:pPr>
            <a:r>
              <a:rPr lang="en-US" dirty="0"/>
              <a:t>You need all previously mined (validated) blocks in order to build the next valid block mined (or to be mined).</a:t>
            </a:r>
          </a:p>
          <a:p>
            <a:pPr marL="171450" indent="-171450">
              <a:buFont typeface="Arial" panose="020B0604020202020204" pitchFamily="34" charset="0"/>
              <a:buChar char="•"/>
            </a:pPr>
            <a:r>
              <a:rPr lang="en-US" dirty="0"/>
              <a:t>Blocks can be reversed and remined; so that is why for large transactions you should wait for about 6 blocks to be validated before doing/committing to a transaction.</a:t>
            </a:r>
          </a:p>
          <a:p>
            <a:pPr marL="171450" indent="-171450">
              <a:buFont typeface="Arial" panose="020B0604020202020204" pitchFamily="34" charset="0"/>
              <a:buChar char="•"/>
            </a:pPr>
            <a:r>
              <a:rPr lang="en-US" dirty="0"/>
              <a:t>Distributed blockchain: each node has their own copy of the chain; validation can be cross referenced by multiple machines to check if someone is trying to use a re-mined blockchain.</a:t>
            </a:r>
          </a:p>
          <a:p>
            <a:pPr marL="171450" indent="-171450">
              <a:buFont typeface="Arial" panose="020B0604020202020204" pitchFamily="34" charset="0"/>
              <a:buChar char="•"/>
            </a:pPr>
            <a:r>
              <a:rPr lang="en-US" dirty="0"/>
              <a:t>So crypto is a consensus problem </a:t>
            </a:r>
            <a:r>
              <a:rPr lang="en-US" dirty="0">
                <a:sym typeface="Wingdings" panose="05000000000000000000" pitchFamily="2" charset="2"/>
              </a:rPr>
              <a:t> the true chain is basically the one most voted on (confirmed) by the most nodes.</a:t>
            </a:r>
          </a:p>
          <a:p>
            <a:pPr marL="171450" indent="-171450">
              <a:buFont typeface="Arial" panose="020B0604020202020204" pitchFamily="34" charset="0"/>
              <a:buChar char="•"/>
            </a:pPr>
            <a:r>
              <a:rPr lang="en-US" dirty="0">
                <a:sym typeface="Wingdings" panose="05000000000000000000" pitchFamily="2" charset="2"/>
              </a:rPr>
              <a:t>If you control 51% of the total mining power allocated to a crypto, you can control the mining of block chain because your nodes will always be voted as the most validated chain and you will always mine successfully (since you control 51% of the power/nodes, then you can make it so your nodes are in sync and when a block is mined they will all be quick to validate it).</a:t>
            </a:r>
          </a:p>
          <a:p>
            <a:pPr marL="628650" lvl="1" indent="-171450">
              <a:buFont typeface="Arial" panose="020B0604020202020204" pitchFamily="34" charset="0"/>
              <a:buChar char="•"/>
            </a:pPr>
            <a:r>
              <a:rPr lang="en-US" dirty="0">
                <a:sym typeface="Wingdings" panose="05000000000000000000" pitchFamily="2" charset="2"/>
              </a:rPr>
              <a:t>This is why people have mining pools; even if you as an individual mine successfully, there is a very small chance it is the validated chain; so it is best to join a pool with more total computing power.</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3</a:t>
            </a:fld>
            <a:endParaRPr lang="en-US"/>
          </a:p>
        </p:txBody>
      </p:sp>
    </p:spTree>
    <p:extLst>
      <p:ext uri="{BB962C8B-B14F-4D97-AF65-F5344CB8AC3E}">
        <p14:creationId xmlns:p14="http://schemas.microsoft.com/office/powerpoint/2010/main" val="3642601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35</a:t>
            </a:fld>
            <a:endParaRPr lang="en-US" dirty="0"/>
          </a:p>
        </p:txBody>
      </p:sp>
    </p:spTree>
    <p:extLst>
      <p:ext uri="{BB962C8B-B14F-4D97-AF65-F5344CB8AC3E}">
        <p14:creationId xmlns:p14="http://schemas.microsoft.com/office/powerpoint/2010/main" val="2373042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Quantum computers will compromise security since they can solve NP-hard (exponential) problems that has large search space; so it will require much longer signatures; as can be seen above, from 48 to 64 bytes standard security to &gt;768 bytes for quantum security!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Quantum computers mostly good at parallelism, not much advantage in calculation speeds such as hashing versus standard computer architecture.</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36</a:t>
            </a:fld>
            <a:endParaRPr lang="en-US"/>
          </a:p>
        </p:txBody>
      </p:sp>
    </p:spTree>
    <p:extLst>
      <p:ext uri="{BB962C8B-B14F-4D97-AF65-F5344CB8AC3E}">
        <p14:creationId xmlns:p14="http://schemas.microsoft.com/office/powerpoint/2010/main" val="3264736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issue with blockchain technology is Double Spending; if consensus is not reached fast enough (so that all forks quickly merge into one chain) to keep one chain; if there are several forks that do not merge, then there are two “timelines” where the same money can be spent (double spent).</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37</a:t>
            </a:fld>
            <a:endParaRPr lang="en-US"/>
          </a:p>
        </p:txBody>
      </p:sp>
    </p:spTree>
    <p:extLst>
      <p:ext uri="{BB962C8B-B14F-4D97-AF65-F5344CB8AC3E}">
        <p14:creationId xmlns:p14="http://schemas.microsoft.com/office/powerpoint/2010/main" val="1250627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617EB13C-F963-D44E-AB67-20FAD2F50C92}" type="slidenum">
              <a:rPr lang="en-US" smtClean="0"/>
              <a:pPr>
                <a:defRPr/>
              </a:pPr>
              <a:t>38</a:t>
            </a:fld>
            <a:endParaRPr lang="en-US"/>
          </a:p>
        </p:txBody>
      </p:sp>
    </p:spTree>
    <p:extLst>
      <p:ext uri="{BB962C8B-B14F-4D97-AF65-F5344CB8AC3E}">
        <p14:creationId xmlns:p14="http://schemas.microsoft.com/office/powerpoint/2010/main" val="192695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39</a:t>
            </a:fld>
            <a:endParaRPr lang="en-US"/>
          </a:p>
        </p:txBody>
      </p:sp>
    </p:spTree>
    <p:extLst>
      <p:ext uri="{BB962C8B-B14F-4D97-AF65-F5344CB8AC3E}">
        <p14:creationId xmlns:p14="http://schemas.microsoft.com/office/powerpoint/2010/main" val="1677730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Miners may decide to front run a Tx, if it is profitable.</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*note: miners have control which transactions to include (for verification) or not </a:t>
            </a:r>
          </a:p>
          <a:p>
            <a:endParaRPr lang="en-US" dirty="0"/>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40</a:t>
            </a:fld>
            <a:endParaRPr lang="en-US"/>
          </a:p>
        </p:txBody>
      </p:sp>
    </p:spTree>
    <p:extLst>
      <p:ext uri="{BB962C8B-B14F-4D97-AF65-F5344CB8AC3E}">
        <p14:creationId xmlns:p14="http://schemas.microsoft.com/office/powerpoint/2010/main" val="3387817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Tx in new block are removed from the </a:t>
            </a:r>
            <a:r>
              <a:rPr lang="en-US" dirty="0" err="1"/>
              <a:t>mempool</a:t>
            </a:r>
            <a:r>
              <a:rPr lang="en-US" dirty="0"/>
              <a:t>.</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41</a:t>
            </a:fld>
            <a:endParaRPr lang="en-US"/>
          </a:p>
        </p:txBody>
      </p:sp>
    </p:spTree>
    <p:extLst>
      <p:ext uri="{BB962C8B-B14F-4D97-AF65-F5344CB8AC3E}">
        <p14:creationId xmlns:p14="http://schemas.microsoft.com/office/powerpoint/2010/main" val="1503918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Miners want to be selected as often as possible:   can join multiple times to increase their chances.   Need to prevent that.</a:t>
            </a:r>
          </a:p>
          <a:p>
            <a:endParaRPr lang="en-US" dirty="0"/>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42</a:t>
            </a:fld>
            <a:endParaRPr lang="en-US"/>
          </a:p>
        </p:txBody>
      </p:sp>
    </p:spTree>
    <p:extLst>
      <p:ext uri="{BB962C8B-B14F-4D97-AF65-F5344CB8AC3E}">
        <p14:creationId xmlns:p14="http://schemas.microsoft.com/office/powerpoint/2010/main" val="3779376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a:t>
            </a:r>
            <a:r>
              <a:rPr lang="en-US" baseline="30000" dirty="0"/>
              <a:t>-8</a:t>
            </a:r>
            <a:r>
              <a:rPr lang="en-US" baseline="0" dirty="0"/>
              <a:t> BTC = 1 Satoshi  ~ 0.01 cent</a:t>
            </a:r>
          </a:p>
          <a:p>
            <a:r>
              <a:rPr lang="en-US" baseline="0" dirty="0" err="1"/>
              <a:t>TxID</a:t>
            </a:r>
            <a:r>
              <a:rPr lang="en-US" baseline="0" dirty="0"/>
              <a:t> are unique – two Tx cannot have the same </a:t>
            </a:r>
            <a:r>
              <a:rPr lang="en-US" baseline="0" dirty="0" err="1"/>
              <a:t>TxID</a:t>
            </a:r>
            <a:r>
              <a:rPr lang="en-US" baseline="0" dirty="0"/>
              <a:t>, because inputs are unique.   The only exception is the </a:t>
            </a:r>
            <a:r>
              <a:rPr lang="en-US" baseline="0" dirty="0" err="1"/>
              <a:t>coinbase</a:t>
            </a:r>
            <a:r>
              <a:rPr lang="en-US" baseline="0" dirty="0"/>
              <a:t> Tx, which has no inputs, so that two </a:t>
            </a:r>
            <a:r>
              <a:rPr lang="en-US" baseline="0" dirty="0" err="1"/>
              <a:t>coinbase</a:t>
            </a:r>
            <a:r>
              <a:rPr lang="en-US" baseline="0" dirty="0"/>
              <a:t> Tx can have the same </a:t>
            </a:r>
            <a:r>
              <a:rPr lang="en-US" baseline="0" dirty="0" err="1"/>
              <a:t>TxID</a:t>
            </a:r>
            <a:r>
              <a:rPr lang="en-US" baseline="0" dirty="0"/>
              <a:t>.   To solve that, every </a:t>
            </a:r>
            <a:r>
              <a:rPr lang="en-US" baseline="0" dirty="0" err="1"/>
              <a:t>coinbase</a:t>
            </a:r>
            <a:r>
              <a:rPr lang="en-US" baseline="0" dirty="0"/>
              <a:t> Tx includes the block height in its </a:t>
            </a:r>
            <a:r>
              <a:rPr lang="en-US" baseline="0" dirty="0" err="1"/>
              <a:t>ScriptPk</a:t>
            </a:r>
            <a:r>
              <a:rPr lang="en-US" baseline="0" dirty="0"/>
              <a:t>  (BIP 34).</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49</a:t>
            </a:fld>
            <a:endParaRPr lang="en-US"/>
          </a:p>
        </p:txBody>
      </p:sp>
    </p:spTree>
    <p:extLst>
      <p:ext uri="{BB962C8B-B14F-4D97-AF65-F5344CB8AC3E}">
        <p14:creationId xmlns:p14="http://schemas.microsoft.com/office/powerpoint/2010/main" val="3648076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err="1"/>
              <a:t>ScriptPK</a:t>
            </a:r>
            <a:r>
              <a:rPr lang="en-US" dirty="0"/>
              <a:t> specifies who or how can spend.</a:t>
            </a:r>
          </a:p>
          <a:p>
            <a:endParaRPr lang="en-US" dirty="0"/>
          </a:p>
          <a:p>
            <a:r>
              <a:rPr lang="en-US" dirty="0"/>
              <a:t>Bitcoin employs the above method: summary is that coins are tracked and can be combined or split; i.e. 2 + 4 +4 bitcoins can be combined into 1 bitcoin worth 10.</a:t>
            </a:r>
          </a:p>
          <a:p>
            <a:endParaRPr lang="en-US" dirty="0"/>
          </a:p>
          <a:p>
            <a:r>
              <a:rPr lang="en-US" dirty="0"/>
              <a:t>UTXO = a large bitcoin is used but only a portion of it; it needs to be split and the remaining sent back to owner.</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50</a:t>
            </a:fld>
            <a:endParaRPr lang="en-US"/>
          </a:p>
        </p:txBody>
      </p:sp>
    </p:spTree>
    <p:extLst>
      <p:ext uri="{BB962C8B-B14F-4D97-AF65-F5344CB8AC3E}">
        <p14:creationId xmlns:p14="http://schemas.microsoft.com/office/powerpoint/2010/main" val="1322753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4</a:t>
            </a:fld>
            <a:endParaRPr lang="en-US"/>
          </a:p>
        </p:txBody>
      </p:sp>
    </p:spTree>
    <p:extLst>
      <p:ext uri="{BB962C8B-B14F-4D97-AF65-F5344CB8AC3E}">
        <p14:creationId xmlns:p14="http://schemas.microsoft.com/office/powerpoint/2010/main" val="24666643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Fees:  Tx1   0.00005 BTC ≈ .5$,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Fees:  Tx2   0.002 BTC ≈ 20$. </a:t>
            </a:r>
          </a:p>
          <a:p>
            <a:r>
              <a:rPr lang="en-US" dirty="0"/>
              <a:t>Low Tx fee in Tx means Tx will remain unconfirmed (sit in </a:t>
            </a:r>
            <a:r>
              <a:rPr lang="en-US" dirty="0" err="1"/>
              <a:t>mempool</a:t>
            </a:r>
            <a:r>
              <a:rPr lang="en-US" dirty="0"/>
              <a:t>).   </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To </a:t>
            </a:r>
            <a:r>
              <a:rPr lang="en-US" dirty="0" err="1"/>
              <a:t>frontrun</a:t>
            </a:r>
            <a:r>
              <a:rPr lang="en-US" dirty="0"/>
              <a:t> a Tx:   submit a Tx with a higher Tx fee. </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52</a:t>
            </a:fld>
            <a:endParaRPr lang="en-US"/>
          </a:p>
        </p:txBody>
      </p:sp>
    </p:spTree>
    <p:extLst>
      <p:ext uri="{BB962C8B-B14F-4D97-AF65-F5344CB8AC3E}">
        <p14:creationId xmlns:p14="http://schemas.microsoft.com/office/powerpoint/2010/main" val="2912016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 depends on network congestion,  price of BTC.</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53</a:t>
            </a:fld>
            <a:endParaRPr lang="en-US"/>
          </a:p>
        </p:txBody>
      </p:sp>
    </p:spTree>
    <p:extLst>
      <p:ext uri="{BB962C8B-B14F-4D97-AF65-F5344CB8AC3E}">
        <p14:creationId xmlns:p14="http://schemas.microsoft.com/office/powerpoint/2010/main" val="1389071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Bitcoins do I have:    need to find all the UTXOs on chain that I can spend.   Typically done by wallet software (next lecture).</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54</a:t>
            </a:fld>
            <a:endParaRPr lang="en-US"/>
          </a:p>
        </p:txBody>
      </p:sp>
    </p:spTree>
    <p:extLst>
      <p:ext uri="{BB962C8B-B14F-4D97-AF65-F5344CB8AC3E}">
        <p14:creationId xmlns:p14="http://schemas.microsoft.com/office/powerpoint/2010/main" val="2875651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Cryptocurrency largely unregulated – but that was the original purpose.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55</a:t>
            </a:fld>
            <a:endParaRPr lang="en-US"/>
          </a:p>
        </p:txBody>
      </p:sp>
    </p:spTree>
    <p:extLst>
      <p:ext uri="{BB962C8B-B14F-4D97-AF65-F5344CB8AC3E}">
        <p14:creationId xmlns:p14="http://schemas.microsoft.com/office/powerpoint/2010/main" val="19185017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Binance</a:t>
            </a:r>
            <a:r>
              <a:rPr lang="en-US" dirty="0"/>
              <a:t> is the biggest virtual currency exchange platform.</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56</a:t>
            </a:fld>
            <a:endParaRPr lang="en-US"/>
          </a:p>
        </p:txBody>
      </p:sp>
    </p:spTree>
    <p:extLst>
      <p:ext uri="{BB962C8B-B14F-4D97-AF65-F5344CB8AC3E}">
        <p14:creationId xmlns:p14="http://schemas.microsoft.com/office/powerpoint/2010/main" val="3141617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SMART CONTRACTS = source code published on block chains for </a:t>
            </a:r>
            <a:r>
              <a:rPr lang="en-US" dirty="0" err="1"/>
              <a:t>DeFi</a:t>
            </a:r>
            <a:r>
              <a:rPr lang="en-US" dirty="0"/>
              <a:t>, NFTs, and DAOs.</a:t>
            </a:r>
          </a:p>
          <a:p>
            <a:pPr marL="171450" indent="-171450">
              <a:buFont typeface="Arial" panose="020B0604020202020204" pitchFamily="34" charset="0"/>
              <a:buChar char="•"/>
            </a:pPr>
            <a:r>
              <a:rPr lang="en-US" dirty="0"/>
              <a:t>New Programming model = programs written for SMART contracts.</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5</a:t>
            </a:fld>
            <a:endParaRPr lang="en-US"/>
          </a:p>
        </p:txBody>
      </p:sp>
    </p:spTree>
    <p:extLst>
      <p:ext uri="{BB962C8B-B14F-4D97-AF65-F5344CB8AC3E}">
        <p14:creationId xmlns:p14="http://schemas.microsoft.com/office/powerpoint/2010/main" val="1787900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6</a:t>
            </a:fld>
            <a:endParaRPr lang="en-US"/>
          </a:p>
        </p:txBody>
      </p:sp>
    </p:spTree>
    <p:extLst>
      <p:ext uri="{BB962C8B-B14F-4D97-AF65-F5344CB8AC3E}">
        <p14:creationId xmlns:p14="http://schemas.microsoft.com/office/powerpoint/2010/main" val="2437441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Consensus (synchronization) problem is most important and challenging aspect of blockchain technology.</a:t>
            </a:r>
          </a:p>
          <a:p>
            <a:pPr marL="171450" indent="-171450">
              <a:buFont typeface="Arial" panose="020B0604020202020204" pitchFamily="34" charset="0"/>
              <a:buChar char="•"/>
            </a:pPr>
            <a:r>
              <a:rPr lang="en-US" dirty="0"/>
              <a:t>Consensus layer = all nodes have to agree on the most current blockchain.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617EB13C-F963-D44E-AB67-20FAD2F50C92}" type="slidenum">
              <a:rPr lang="en-US" smtClean="0"/>
              <a:pPr>
                <a:defRPr/>
              </a:pPr>
              <a:t>8</a:t>
            </a:fld>
            <a:endParaRPr lang="en-US"/>
          </a:p>
        </p:txBody>
      </p:sp>
    </p:spTree>
    <p:extLst>
      <p:ext uri="{BB962C8B-B14F-4D97-AF65-F5344CB8AC3E}">
        <p14:creationId xmlns:p14="http://schemas.microsoft.com/office/powerpoint/2010/main" val="192695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[Pass, Seeman, </a:t>
            </a:r>
            <a:r>
              <a:rPr lang="en-US" dirty="0" err="1"/>
              <a:t>Shelat</a:t>
            </a:r>
            <a:r>
              <a:rPr lang="en-US" dirty="0"/>
              <a:t>, 2016]</a:t>
            </a:r>
          </a:p>
          <a:p>
            <a:r>
              <a:rPr lang="en-US" dirty="0"/>
              <a:t>Blockchain data needs to be public:    private blockchains are not part of this course.</a:t>
            </a:r>
          </a:p>
          <a:p>
            <a:pPr marL="171450" indent="-171450">
              <a:buFont typeface="Arial" panose="020B0604020202020204" pitchFamily="34" charset="0"/>
              <a:buChar char="•"/>
            </a:pPr>
            <a:r>
              <a:rPr lang="en-US" dirty="0"/>
              <a:t>Blockchain = distributed ledger (distributed, decentralized database).</a:t>
            </a:r>
          </a:p>
          <a:p>
            <a:pPr marL="171450" indent="-171450">
              <a:buFont typeface="Arial" panose="020B0604020202020204" pitchFamily="34" charset="0"/>
              <a:buChar char="•"/>
            </a:pPr>
            <a:r>
              <a:rPr lang="en-US" dirty="0"/>
              <a:t>Using hashing, all transaction added to the blockchain cannot be modified or reversed (persistence).</a:t>
            </a:r>
          </a:p>
          <a:p>
            <a:pPr marL="628650" lvl="1" indent="-171450">
              <a:buFont typeface="Arial" panose="020B0604020202020204" pitchFamily="34" charset="0"/>
              <a:buChar char="•"/>
            </a:pPr>
            <a:r>
              <a:rPr lang="en-US" dirty="0"/>
              <a:t>Need to convince 51% of the nodes to use a different fork in order to “reverse” a transaction = but since the database is decentralized, this is very difficult.</a:t>
            </a:r>
          </a:p>
          <a:p>
            <a:pPr marL="171450" lvl="0" indent="-171450">
              <a:buFont typeface="Arial" panose="020B0604020202020204" pitchFamily="34" charset="0"/>
              <a:buChar char="•"/>
            </a:pPr>
            <a:r>
              <a:rPr lang="en-US" dirty="0"/>
              <a:t>For consensus: if developers want to change the software and make some changes, then they can create a fork, but enough nodes have to accept the update to their code which result in a different hash than users using the old software to do the hashes; both forks can exist, actually (called hard fork), where users of old software can keep their software the same for hashing with mining and transaction, and the nodes that accept the update will mine and commit transactions according to the new software. But notice it is all still decentralized.</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617EB13C-F963-D44E-AB67-20FAD2F50C92}" type="slidenum">
              <a:rPr lang="en-US" smtClean="0"/>
              <a:pPr>
                <a:defRPr/>
              </a:pPr>
              <a:t>9</a:t>
            </a:fld>
            <a:endParaRPr lang="en-US"/>
          </a:p>
        </p:txBody>
      </p:sp>
    </p:spTree>
    <p:extLst>
      <p:ext uri="{BB962C8B-B14F-4D97-AF65-F5344CB8AC3E}">
        <p14:creationId xmlns:p14="http://schemas.microsoft.com/office/powerpoint/2010/main" val="677398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Leader = proof of stake; needed to start a new FORK; if too many people trying to start a new block then the fork will fork out into many forks and the blockchain will diverge. Whoever is selected as leader for proof of stake will get some percentage reward (for doing the computation and leading the new fork) in the currency created by the new fork</a:t>
            </a:r>
          </a:p>
          <a:p>
            <a:pPr marL="628650" lvl="1" indent="-171450">
              <a:buFont typeface="Arial" panose="020B0604020202020204" pitchFamily="34" charset="0"/>
              <a:buChar char="•"/>
            </a:pPr>
            <a:r>
              <a:rPr lang="en-US" dirty="0"/>
              <a:t>Leader broadcast new computed blocks for the new fork so that all other nodes will verify the blocks and thus also update their personal databases to match the leader and thus eventually when enough nodes update their database they are essentially accepting the update/change/fork.</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10</a:t>
            </a:fld>
            <a:endParaRPr lang="en-US"/>
          </a:p>
        </p:txBody>
      </p:sp>
    </p:spTree>
    <p:extLst>
      <p:ext uri="{BB962C8B-B14F-4D97-AF65-F5344CB8AC3E}">
        <p14:creationId xmlns:p14="http://schemas.microsoft.com/office/powerpoint/2010/main" val="374374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 cloud service paid for by inflation.</a:t>
            </a:r>
          </a:p>
        </p:txBody>
      </p:sp>
      <p:sp>
        <p:nvSpPr>
          <p:cNvPr id="4" name="Slide Number Placeholder 3"/>
          <p:cNvSpPr>
            <a:spLocks noGrp="1"/>
          </p:cNvSpPr>
          <p:nvPr>
            <p:ph type="sldNum" sz="quarter" idx="5"/>
          </p:nvPr>
        </p:nvSpPr>
        <p:spPr/>
        <p:txBody>
          <a:bodyPr/>
          <a:lstStyle/>
          <a:p>
            <a:pPr>
              <a:defRPr/>
            </a:pPr>
            <a:fld id="{617EB13C-F963-D44E-AB67-20FAD2F50C92}" type="slidenum">
              <a:rPr lang="en-US" smtClean="0"/>
              <a:pPr>
                <a:defRPr/>
              </a:pPr>
              <a:t>11</a:t>
            </a:fld>
            <a:endParaRPr lang="en-US"/>
          </a:p>
        </p:txBody>
      </p:sp>
    </p:spTree>
    <p:extLst>
      <p:ext uri="{BB962C8B-B14F-4D97-AF65-F5344CB8AC3E}">
        <p14:creationId xmlns:p14="http://schemas.microsoft.com/office/powerpoint/2010/main" val="2905837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lvl1pPr>
          </a:lstStyle>
          <a:p>
            <a:pPr>
              <a:defRPr/>
            </a:pPr>
            <a:fld id="{F875DFC8-652C-2A41-ABFD-B1F021817DFC}" type="datetime1">
              <a:rPr lang="en-US"/>
              <a:pPr>
                <a:defRPr/>
              </a:pPr>
              <a:t>12/7/2022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F6E5B5C-DED7-1642-8D38-762AABC53A44}" type="slidenum">
              <a:rPr lang="en-US"/>
              <a:pPr>
                <a:defRPr/>
              </a:pPr>
              <a:t>‹#›</a:t>
            </a:fld>
            <a:endParaRPr lang="en-US"/>
          </a:p>
        </p:txBody>
      </p:sp>
      <p:sp>
        <p:nvSpPr>
          <p:cNvPr id="8" name="Rectangle 7"/>
          <p:cNvSpPr/>
          <p:nvPr userDrawn="1"/>
        </p:nvSpPr>
        <p:spPr>
          <a:xfrm>
            <a:off x="0" y="1459348"/>
            <a:ext cx="9144000" cy="1321876"/>
          </a:xfrm>
          <a:prstGeom prst="rect">
            <a:avLst/>
          </a:prstGeom>
          <a:solidFill>
            <a:srgbClr val="5A1591"/>
          </a:solidFill>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defRPr/>
            </a:pPr>
            <a:endParaRPr lang="en-US" sz="2400" b="0" dirty="0">
              <a:solidFill>
                <a:schemeClr val="bg1"/>
              </a:solidFill>
            </a:endParaRPr>
          </a:p>
        </p:txBody>
      </p:sp>
      <p:sp>
        <p:nvSpPr>
          <p:cNvPr id="2" name="Title 1"/>
          <p:cNvSpPr>
            <a:spLocks noGrp="1"/>
          </p:cNvSpPr>
          <p:nvPr>
            <p:ph type="ctrTitle"/>
          </p:nvPr>
        </p:nvSpPr>
        <p:spPr>
          <a:xfrm>
            <a:off x="685800" y="1808610"/>
            <a:ext cx="7772400" cy="695368"/>
          </a:xfrm>
          <a:prstGeom prst="rect">
            <a:avLst/>
          </a:prstGeom>
        </p:spPr>
        <p:txBody>
          <a:bodyPr/>
          <a:lstStyle>
            <a:lvl1pPr>
              <a:defRPr>
                <a:solidFill>
                  <a:schemeClr val="bg1"/>
                </a:solidFill>
              </a:defRPr>
            </a:lvl1pPr>
          </a:lstStyle>
          <a:p>
            <a:r>
              <a:rPr lang="en-US" dirty="0"/>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ounded Rectangle 3"/>
          <p:cNvSpPr/>
          <p:nvPr userDrawn="1"/>
        </p:nvSpPr>
        <p:spPr>
          <a:xfrm>
            <a:off x="365125" y="1"/>
            <a:ext cx="8350251" cy="810599"/>
          </a:xfrm>
          <a:prstGeom prst="roundRect">
            <a:avLst/>
          </a:prstGeom>
          <a:noFill/>
          <a:ln w="9525" cap="flat" cmpd="sng" algn="ctr">
            <a:solidFill>
              <a:srgbClr val="8064A2">
                <a:shade val="95000"/>
                <a:satMod val="105000"/>
              </a:srgbClr>
            </a:solidFill>
            <a:prstDash val="solid"/>
          </a:ln>
          <a:effectLst>
            <a:outerShdw blurRad="40000" dist="23000" dir="5400000" rotWithShape="0">
              <a:srgbClr val="000000">
                <a:alpha val="35000"/>
              </a:srgbClr>
            </a:outerShdw>
          </a:effectLst>
          <a:scene3d>
            <a:camera prst="orthographicFront"/>
            <a:lightRig rig="threePt" dir="t"/>
          </a:scene3d>
          <a:sp3d>
            <a:bevelT/>
          </a:sp3d>
        </p:spPr>
        <p:txBody>
          <a:bodyPr anchor="ctr"/>
          <a:lstStyle/>
          <a:p>
            <a:pPr algn="ctr" fontAlgn="auto">
              <a:spcBef>
                <a:spcPts val="0"/>
              </a:spcBef>
              <a:spcAft>
                <a:spcPts val="0"/>
              </a:spcAft>
              <a:defRPr/>
            </a:pPr>
            <a:endParaRPr lang="en-US" sz="3200" kern="0" dirty="0">
              <a:solidFill>
                <a:schemeClr val="bg1"/>
              </a:solidFill>
              <a:latin typeface="Calibri"/>
              <a:ea typeface="+mn-ea"/>
              <a:cs typeface="+mn-cs"/>
            </a:endParaRPr>
          </a:p>
        </p:txBody>
      </p:sp>
      <p:sp>
        <p:nvSpPr>
          <p:cNvPr id="5" name="Rectangle 4"/>
          <p:cNvSpPr/>
          <p:nvPr userDrawn="1"/>
        </p:nvSpPr>
        <p:spPr>
          <a:xfrm>
            <a:off x="0" y="-4763"/>
            <a:ext cx="9144000" cy="838200"/>
          </a:xfrm>
          <a:prstGeom prst="rect">
            <a:avLst/>
          </a:prstGeom>
          <a:solidFill>
            <a:srgbClr val="990000"/>
          </a:solidFill>
        </p:spPr>
        <p:style>
          <a:lnRef idx="1">
            <a:schemeClr val="accent1"/>
          </a:lnRef>
          <a:fillRef idx="3">
            <a:schemeClr val="accent1"/>
          </a:fillRef>
          <a:effectRef idx="2">
            <a:schemeClr val="accent1"/>
          </a:effectRef>
          <a:fontRef idx="minor">
            <a:schemeClr val="lt1"/>
          </a:fontRef>
        </p:style>
        <p:txBody>
          <a:bodyPr wrap="none" anchor="ctr">
            <a:normAutofit/>
          </a:bodyPr>
          <a:lstStyle/>
          <a:p>
            <a:pPr algn="ctr">
              <a:defRPr/>
            </a:pPr>
            <a:endParaRPr lang="en-US" sz="2400" dirty="0">
              <a:solidFill>
                <a:schemeClr val="bg1"/>
              </a:solidFill>
            </a:endParaRPr>
          </a:p>
        </p:txBody>
      </p:sp>
      <p:sp>
        <p:nvSpPr>
          <p:cNvPr id="2" name="Title 1"/>
          <p:cNvSpPr>
            <a:spLocks noGrp="1"/>
          </p:cNvSpPr>
          <p:nvPr>
            <p:ph type="title"/>
          </p:nvPr>
        </p:nvSpPr>
        <p:spPr>
          <a:xfrm>
            <a:off x="457200" y="124919"/>
            <a:ext cx="8229600" cy="623097"/>
          </a:xfrm>
          <a:prstGeom prst="rect">
            <a:avLst/>
          </a:prstGeom>
        </p:spPr>
        <p:txBody>
          <a:bodyPr wrap="none">
            <a:normAutofit/>
          </a:bodyPr>
          <a:lstStyle>
            <a:lvl1pPr>
              <a:defRPr b="1">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57200" y="1200151"/>
            <a:ext cx="8229600" cy="38184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BAF94FB-DBAC-5A49-BBDE-DEB602A733FE}" type="datetime1">
              <a:rPr lang="en-US"/>
              <a:pPr>
                <a:defRPr/>
              </a:pPr>
              <a:t>12/7/2022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A474F64E-2EE5-7440-95DF-06B2C2E4B040}"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_ Beige">
  <p:cSld name="Title and body_ Beige">
    <p:spTree>
      <p:nvGrpSpPr>
        <p:cNvPr id="1" name="Shape 488"/>
        <p:cNvGrpSpPr/>
        <p:nvPr/>
      </p:nvGrpSpPr>
      <p:grpSpPr>
        <a:xfrm>
          <a:off x="0" y="0"/>
          <a:ext cx="0" cy="0"/>
          <a:chOff x="0" y="0"/>
          <a:chExt cx="0" cy="0"/>
        </a:xfrm>
      </p:grpSpPr>
      <p:sp>
        <p:nvSpPr>
          <p:cNvPr id="489" name="Google Shape;489;p66"/>
          <p:cNvSpPr txBox="1">
            <a:spLocks noGrp="1"/>
          </p:cNvSpPr>
          <p:nvPr>
            <p:ph type="title"/>
          </p:nvPr>
        </p:nvSpPr>
        <p:spPr>
          <a:xfrm>
            <a:off x="355600" y="280750"/>
            <a:ext cx="843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Font typeface="Muli"/>
              <a:buNone/>
              <a:defRPr b="1">
                <a:latin typeface="Muli"/>
                <a:ea typeface="Muli"/>
                <a:cs typeface="Muli"/>
                <a:sym typeface="Muli"/>
              </a:defRPr>
            </a:lvl1pPr>
            <a:lvl2pPr lvl="1" rtl="0">
              <a:spcBef>
                <a:spcPts val="0"/>
              </a:spcBef>
              <a:spcAft>
                <a:spcPts val="0"/>
              </a:spcAft>
              <a:buSzPts val="2800"/>
              <a:buFont typeface="Muli"/>
              <a:buNone/>
              <a:defRPr b="1">
                <a:latin typeface="Muli"/>
                <a:ea typeface="Muli"/>
                <a:cs typeface="Muli"/>
                <a:sym typeface="Muli"/>
              </a:defRPr>
            </a:lvl2pPr>
            <a:lvl3pPr lvl="2" rtl="0">
              <a:spcBef>
                <a:spcPts val="0"/>
              </a:spcBef>
              <a:spcAft>
                <a:spcPts val="0"/>
              </a:spcAft>
              <a:buSzPts val="2800"/>
              <a:buFont typeface="Muli"/>
              <a:buNone/>
              <a:defRPr b="1">
                <a:latin typeface="Muli"/>
                <a:ea typeface="Muli"/>
                <a:cs typeface="Muli"/>
                <a:sym typeface="Muli"/>
              </a:defRPr>
            </a:lvl3pPr>
            <a:lvl4pPr lvl="3" rtl="0">
              <a:spcBef>
                <a:spcPts val="0"/>
              </a:spcBef>
              <a:spcAft>
                <a:spcPts val="0"/>
              </a:spcAft>
              <a:buSzPts val="2800"/>
              <a:buFont typeface="Muli"/>
              <a:buNone/>
              <a:defRPr b="1">
                <a:latin typeface="Muli"/>
                <a:ea typeface="Muli"/>
                <a:cs typeface="Muli"/>
                <a:sym typeface="Muli"/>
              </a:defRPr>
            </a:lvl4pPr>
            <a:lvl5pPr lvl="4" rtl="0">
              <a:spcBef>
                <a:spcPts val="0"/>
              </a:spcBef>
              <a:spcAft>
                <a:spcPts val="0"/>
              </a:spcAft>
              <a:buSzPts val="2800"/>
              <a:buFont typeface="Muli"/>
              <a:buNone/>
              <a:defRPr b="1">
                <a:latin typeface="Muli"/>
                <a:ea typeface="Muli"/>
                <a:cs typeface="Muli"/>
                <a:sym typeface="Muli"/>
              </a:defRPr>
            </a:lvl5pPr>
            <a:lvl6pPr lvl="5" rtl="0">
              <a:spcBef>
                <a:spcPts val="0"/>
              </a:spcBef>
              <a:spcAft>
                <a:spcPts val="0"/>
              </a:spcAft>
              <a:buSzPts val="2800"/>
              <a:buFont typeface="Muli"/>
              <a:buNone/>
              <a:defRPr b="1">
                <a:latin typeface="Muli"/>
                <a:ea typeface="Muli"/>
                <a:cs typeface="Muli"/>
                <a:sym typeface="Muli"/>
              </a:defRPr>
            </a:lvl6pPr>
            <a:lvl7pPr lvl="6" rtl="0">
              <a:spcBef>
                <a:spcPts val="0"/>
              </a:spcBef>
              <a:spcAft>
                <a:spcPts val="0"/>
              </a:spcAft>
              <a:buSzPts val="2800"/>
              <a:buFont typeface="Muli"/>
              <a:buNone/>
              <a:defRPr b="1">
                <a:latin typeface="Muli"/>
                <a:ea typeface="Muli"/>
                <a:cs typeface="Muli"/>
                <a:sym typeface="Muli"/>
              </a:defRPr>
            </a:lvl7pPr>
            <a:lvl8pPr lvl="7" rtl="0">
              <a:spcBef>
                <a:spcPts val="0"/>
              </a:spcBef>
              <a:spcAft>
                <a:spcPts val="0"/>
              </a:spcAft>
              <a:buSzPts val="2800"/>
              <a:buFont typeface="Muli"/>
              <a:buNone/>
              <a:defRPr b="1">
                <a:latin typeface="Muli"/>
                <a:ea typeface="Muli"/>
                <a:cs typeface="Muli"/>
                <a:sym typeface="Muli"/>
              </a:defRPr>
            </a:lvl8pPr>
            <a:lvl9pPr lvl="8" rtl="0">
              <a:spcBef>
                <a:spcPts val="0"/>
              </a:spcBef>
              <a:spcAft>
                <a:spcPts val="0"/>
              </a:spcAft>
              <a:buSzPts val="2800"/>
              <a:buFont typeface="Muli"/>
              <a:buNone/>
              <a:defRPr b="1">
                <a:latin typeface="Muli"/>
                <a:ea typeface="Muli"/>
                <a:cs typeface="Muli"/>
                <a:sym typeface="Muli"/>
              </a:defRPr>
            </a:lvl9pPr>
          </a:lstStyle>
          <a:p>
            <a:endParaRPr/>
          </a:p>
        </p:txBody>
      </p:sp>
      <p:sp>
        <p:nvSpPr>
          <p:cNvPr id="490" name="Google Shape;490;p66"/>
          <p:cNvSpPr txBox="1">
            <a:spLocks noGrp="1"/>
          </p:cNvSpPr>
          <p:nvPr>
            <p:ph type="sldNum" idx="12"/>
          </p:nvPr>
        </p:nvSpPr>
        <p:spPr>
          <a:xfrm>
            <a:off x="8537874" y="4788500"/>
            <a:ext cx="433200" cy="299100"/>
          </a:xfrm>
          <a:prstGeom prst="rect">
            <a:avLst/>
          </a:prstGeom>
        </p:spPr>
        <p:txBody>
          <a:bodyPr spcFirstLastPara="1" wrap="square" lIns="91425" tIns="91425" rIns="91425" bIns="91425" anchor="ctr"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491" name="Google Shape;491;p66"/>
          <p:cNvPicPr preferRelativeResize="0"/>
          <p:nvPr/>
        </p:nvPicPr>
        <p:blipFill>
          <a:blip r:embed="rId2">
            <a:alphaModFix/>
          </a:blip>
          <a:stretch>
            <a:fillRect/>
          </a:stretch>
        </p:blipFill>
        <p:spPr>
          <a:xfrm>
            <a:off x="188475" y="4858025"/>
            <a:ext cx="699848" cy="113750"/>
          </a:xfrm>
          <a:prstGeom prst="rect">
            <a:avLst/>
          </a:prstGeom>
          <a:noFill/>
          <a:ln>
            <a:noFill/>
          </a:ln>
        </p:spPr>
      </p:pic>
      <p:sp>
        <p:nvSpPr>
          <p:cNvPr id="492" name="Google Shape;492;p66"/>
          <p:cNvSpPr txBox="1"/>
          <p:nvPr/>
        </p:nvSpPr>
        <p:spPr>
          <a:xfrm>
            <a:off x="4009950" y="4777950"/>
            <a:ext cx="1124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600">
                <a:solidFill>
                  <a:srgbClr val="FF5300"/>
                </a:solidFill>
                <a:latin typeface="Muli"/>
                <a:ea typeface="Muli"/>
                <a:cs typeface="Muli"/>
                <a:sym typeface="Muli"/>
              </a:rPr>
              <a:t>Proprietary and Confidential</a:t>
            </a:r>
            <a:endParaRPr sz="600">
              <a:solidFill>
                <a:srgbClr val="FF5300"/>
              </a:solidFill>
              <a:latin typeface="Muli"/>
              <a:ea typeface="Muli"/>
              <a:cs typeface="Muli"/>
              <a:sym typeface="Muli"/>
            </a:endParaRPr>
          </a:p>
        </p:txBody>
      </p:sp>
      <p:sp>
        <p:nvSpPr>
          <p:cNvPr id="493" name="Google Shape;493;p66"/>
          <p:cNvSpPr txBox="1">
            <a:spLocks noGrp="1"/>
          </p:cNvSpPr>
          <p:nvPr>
            <p:ph type="body" idx="1"/>
          </p:nvPr>
        </p:nvSpPr>
        <p:spPr>
          <a:xfrm>
            <a:off x="355600" y="1291500"/>
            <a:ext cx="73488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Muli"/>
              <a:buChar char="●"/>
              <a:defRPr>
                <a:solidFill>
                  <a:schemeClr val="dk1"/>
                </a:solidFill>
                <a:latin typeface="Muli"/>
                <a:ea typeface="Muli"/>
                <a:cs typeface="Muli"/>
                <a:sym typeface="Muli"/>
              </a:defRPr>
            </a:lvl1pPr>
            <a:lvl2pPr marL="914400" lvl="1" indent="-317500" rtl="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rtl="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rtl="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rtl="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rtl="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rtl="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9pPr>
          </a:lstStyle>
          <a:p>
            <a:endParaRPr/>
          </a:p>
        </p:txBody>
      </p:sp>
      <p:sp>
        <p:nvSpPr>
          <p:cNvPr id="494" name="Google Shape;494;p66"/>
          <p:cNvSpPr/>
          <p:nvPr/>
        </p:nvSpPr>
        <p:spPr>
          <a:xfrm>
            <a:off x="0" y="430150"/>
            <a:ext cx="188400" cy="273900"/>
          </a:xfrm>
          <a:prstGeom prst="rect">
            <a:avLst/>
          </a:prstGeom>
          <a:solidFill>
            <a:srgbClr val="FF5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2104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 White" type="tx">
  <p:cSld name="Title and body_ White">
    <p:spTree>
      <p:nvGrpSpPr>
        <p:cNvPr id="1" name="Shape 481"/>
        <p:cNvGrpSpPr/>
        <p:nvPr/>
      </p:nvGrpSpPr>
      <p:grpSpPr>
        <a:xfrm>
          <a:off x="0" y="0"/>
          <a:ext cx="0" cy="0"/>
          <a:chOff x="0" y="0"/>
          <a:chExt cx="0" cy="0"/>
        </a:xfrm>
      </p:grpSpPr>
      <p:sp>
        <p:nvSpPr>
          <p:cNvPr id="482" name="Google Shape;482;p65"/>
          <p:cNvSpPr txBox="1">
            <a:spLocks noGrp="1"/>
          </p:cNvSpPr>
          <p:nvPr>
            <p:ph type="title"/>
          </p:nvPr>
        </p:nvSpPr>
        <p:spPr>
          <a:xfrm>
            <a:off x="355600" y="280750"/>
            <a:ext cx="843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700"/>
              <a:buFont typeface="Muli"/>
              <a:buNone/>
              <a:defRPr b="1">
                <a:latin typeface="Muli"/>
                <a:ea typeface="Muli"/>
                <a:cs typeface="Muli"/>
                <a:sym typeface="Muli"/>
              </a:defRPr>
            </a:lvl1pPr>
            <a:lvl2pPr lvl="1" rtl="0">
              <a:spcBef>
                <a:spcPts val="0"/>
              </a:spcBef>
              <a:spcAft>
                <a:spcPts val="0"/>
              </a:spcAft>
              <a:buSzPts val="2800"/>
              <a:buFont typeface="Muli"/>
              <a:buNone/>
              <a:defRPr b="1">
                <a:latin typeface="Muli"/>
                <a:ea typeface="Muli"/>
                <a:cs typeface="Muli"/>
                <a:sym typeface="Muli"/>
              </a:defRPr>
            </a:lvl2pPr>
            <a:lvl3pPr lvl="2" rtl="0">
              <a:spcBef>
                <a:spcPts val="0"/>
              </a:spcBef>
              <a:spcAft>
                <a:spcPts val="0"/>
              </a:spcAft>
              <a:buSzPts val="2800"/>
              <a:buFont typeface="Muli"/>
              <a:buNone/>
              <a:defRPr b="1">
                <a:latin typeface="Muli"/>
                <a:ea typeface="Muli"/>
                <a:cs typeface="Muli"/>
                <a:sym typeface="Muli"/>
              </a:defRPr>
            </a:lvl3pPr>
            <a:lvl4pPr lvl="3" rtl="0">
              <a:spcBef>
                <a:spcPts val="0"/>
              </a:spcBef>
              <a:spcAft>
                <a:spcPts val="0"/>
              </a:spcAft>
              <a:buSzPts val="2800"/>
              <a:buFont typeface="Muli"/>
              <a:buNone/>
              <a:defRPr b="1">
                <a:latin typeface="Muli"/>
                <a:ea typeface="Muli"/>
                <a:cs typeface="Muli"/>
                <a:sym typeface="Muli"/>
              </a:defRPr>
            </a:lvl4pPr>
            <a:lvl5pPr lvl="4" rtl="0">
              <a:spcBef>
                <a:spcPts val="0"/>
              </a:spcBef>
              <a:spcAft>
                <a:spcPts val="0"/>
              </a:spcAft>
              <a:buSzPts val="2800"/>
              <a:buFont typeface="Muli"/>
              <a:buNone/>
              <a:defRPr b="1">
                <a:latin typeface="Muli"/>
                <a:ea typeface="Muli"/>
                <a:cs typeface="Muli"/>
                <a:sym typeface="Muli"/>
              </a:defRPr>
            </a:lvl5pPr>
            <a:lvl6pPr lvl="5" rtl="0">
              <a:spcBef>
                <a:spcPts val="0"/>
              </a:spcBef>
              <a:spcAft>
                <a:spcPts val="0"/>
              </a:spcAft>
              <a:buSzPts val="2800"/>
              <a:buFont typeface="Muli"/>
              <a:buNone/>
              <a:defRPr b="1">
                <a:latin typeface="Muli"/>
                <a:ea typeface="Muli"/>
                <a:cs typeface="Muli"/>
                <a:sym typeface="Muli"/>
              </a:defRPr>
            </a:lvl6pPr>
            <a:lvl7pPr lvl="6" rtl="0">
              <a:spcBef>
                <a:spcPts val="0"/>
              </a:spcBef>
              <a:spcAft>
                <a:spcPts val="0"/>
              </a:spcAft>
              <a:buSzPts val="2800"/>
              <a:buFont typeface="Muli"/>
              <a:buNone/>
              <a:defRPr b="1">
                <a:latin typeface="Muli"/>
                <a:ea typeface="Muli"/>
                <a:cs typeface="Muli"/>
                <a:sym typeface="Muli"/>
              </a:defRPr>
            </a:lvl7pPr>
            <a:lvl8pPr lvl="7" rtl="0">
              <a:spcBef>
                <a:spcPts val="0"/>
              </a:spcBef>
              <a:spcAft>
                <a:spcPts val="0"/>
              </a:spcAft>
              <a:buSzPts val="2800"/>
              <a:buFont typeface="Muli"/>
              <a:buNone/>
              <a:defRPr b="1">
                <a:latin typeface="Muli"/>
                <a:ea typeface="Muli"/>
                <a:cs typeface="Muli"/>
                <a:sym typeface="Muli"/>
              </a:defRPr>
            </a:lvl8pPr>
            <a:lvl9pPr lvl="8" rtl="0">
              <a:spcBef>
                <a:spcPts val="0"/>
              </a:spcBef>
              <a:spcAft>
                <a:spcPts val="0"/>
              </a:spcAft>
              <a:buSzPts val="2800"/>
              <a:buFont typeface="Muli"/>
              <a:buNone/>
              <a:defRPr b="1">
                <a:latin typeface="Muli"/>
                <a:ea typeface="Muli"/>
                <a:cs typeface="Muli"/>
                <a:sym typeface="Muli"/>
              </a:defRPr>
            </a:lvl9pPr>
          </a:lstStyle>
          <a:p>
            <a:endParaRPr/>
          </a:p>
        </p:txBody>
      </p:sp>
      <p:sp>
        <p:nvSpPr>
          <p:cNvPr id="483" name="Google Shape;483;p65"/>
          <p:cNvSpPr/>
          <p:nvPr/>
        </p:nvSpPr>
        <p:spPr>
          <a:xfrm>
            <a:off x="0" y="430150"/>
            <a:ext cx="188400" cy="273900"/>
          </a:xfrm>
          <a:prstGeom prst="rect">
            <a:avLst/>
          </a:prstGeom>
          <a:solidFill>
            <a:srgbClr val="FF5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5"/>
          <p:cNvSpPr txBox="1">
            <a:spLocks noGrp="1"/>
          </p:cNvSpPr>
          <p:nvPr>
            <p:ph type="sldNum" idx="12"/>
          </p:nvPr>
        </p:nvSpPr>
        <p:spPr>
          <a:xfrm>
            <a:off x="8537874" y="4788500"/>
            <a:ext cx="433200" cy="299100"/>
          </a:xfrm>
          <a:prstGeom prst="rect">
            <a:avLst/>
          </a:prstGeom>
        </p:spPr>
        <p:txBody>
          <a:bodyPr spcFirstLastPara="1" wrap="square" lIns="91425" tIns="91425" rIns="91425" bIns="91425" anchor="ctr"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pic>
        <p:nvPicPr>
          <p:cNvPr id="485" name="Google Shape;485;p65"/>
          <p:cNvPicPr preferRelativeResize="0"/>
          <p:nvPr/>
        </p:nvPicPr>
        <p:blipFill>
          <a:blip r:embed="rId2">
            <a:alphaModFix/>
          </a:blip>
          <a:stretch>
            <a:fillRect/>
          </a:stretch>
        </p:blipFill>
        <p:spPr>
          <a:xfrm>
            <a:off x="188475" y="4858025"/>
            <a:ext cx="699848" cy="113750"/>
          </a:xfrm>
          <a:prstGeom prst="rect">
            <a:avLst/>
          </a:prstGeom>
          <a:noFill/>
          <a:ln>
            <a:noFill/>
          </a:ln>
        </p:spPr>
      </p:pic>
      <p:sp>
        <p:nvSpPr>
          <p:cNvPr id="486" name="Google Shape;486;p65"/>
          <p:cNvSpPr txBox="1"/>
          <p:nvPr/>
        </p:nvSpPr>
        <p:spPr>
          <a:xfrm>
            <a:off x="4009950" y="4777950"/>
            <a:ext cx="1124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sz="600">
                <a:solidFill>
                  <a:srgbClr val="FF5300"/>
                </a:solidFill>
                <a:latin typeface="Muli"/>
                <a:ea typeface="Muli"/>
                <a:cs typeface="Muli"/>
                <a:sym typeface="Muli"/>
              </a:rPr>
              <a:t>Proprietary and Confidential</a:t>
            </a:r>
            <a:endParaRPr sz="600">
              <a:solidFill>
                <a:srgbClr val="FF5300"/>
              </a:solidFill>
              <a:latin typeface="Muli"/>
              <a:ea typeface="Muli"/>
              <a:cs typeface="Muli"/>
              <a:sym typeface="Muli"/>
            </a:endParaRPr>
          </a:p>
        </p:txBody>
      </p:sp>
      <p:sp>
        <p:nvSpPr>
          <p:cNvPr id="487" name="Google Shape;487;p65"/>
          <p:cNvSpPr txBox="1">
            <a:spLocks noGrp="1"/>
          </p:cNvSpPr>
          <p:nvPr>
            <p:ph type="body" idx="1"/>
          </p:nvPr>
        </p:nvSpPr>
        <p:spPr>
          <a:xfrm>
            <a:off x="355600" y="1291500"/>
            <a:ext cx="73488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Muli"/>
              <a:buChar char="●"/>
              <a:defRPr>
                <a:solidFill>
                  <a:schemeClr val="dk1"/>
                </a:solidFill>
                <a:latin typeface="Muli"/>
                <a:ea typeface="Muli"/>
                <a:cs typeface="Muli"/>
                <a:sym typeface="Muli"/>
              </a:defRPr>
            </a:lvl1pPr>
            <a:lvl2pPr marL="914400" lvl="1" indent="-317500" rtl="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2pPr>
            <a:lvl3pPr marL="1371600" lvl="2" indent="-317500" rtl="0">
              <a:lnSpc>
                <a:spcPct val="115000"/>
              </a:lnSpc>
              <a:spcBef>
                <a:spcPts val="0"/>
              </a:spcBef>
              <a:spcAft>
                <a:spcPts val="0"/>
              </a:spcAft>
              <a:buClr>
                <a:schemeClr val="dk1"/>
              </a:buClr>
              <a:buSzPts val="1400"/>
              <a:buChar char="■"/>
              <a:defRPr>
                <a:solidFill>
                  <a:schemeClr val="dk1"/>
                </a:solidFill>
              </a:defRPr>
            </a:lvl3pPr>
            <a:lvl4pPr marL="1828800" lvl="3" indent="-317500" rtl="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4pPr>
            <a:lvl5pPr marL="2286000" lvl="4" indent="-317500" rtl="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5pPr>
            <a:lvl6pPr marL="2743200" lvl="5" indent="-317500" rtl="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6pPr>
            <a:lvl7pPr marL="3200400" lvl="6" indent="-317500" rtl="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7pPr>
            <a:lvl8pPr marL="3657600" lvl="7" indent="-317500" rtl="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8pPr>
            <a:lvl9pPr marL="4114800" lvl="8" indent="-317500" rtl="0">
              <a:lnSpc>
                <a:spcPct val="115000"/>
              </a:lnSpc>
              <a:spcBef>
                <a:spcPts val="0"/>
              </a:spcBef>
              <a:spcAft>
                <a:spcPts val="0"/>
              </a:spcAft>
              <a:buClr>
                <a:schemeClr val="dk1"/>
              </a:buClr>
              <a:buSzPts val="1400"/>
              <a:buFont typeface="Muli"/>
              <a:buChar char="■"/>
              <a:defRPr>
                <a:solidFill>
                  <a:schemeClr val="dk1"/>
                </a:solidFill>
                <a:latin typeface="Muli"/>
                <a:ea typeface="Muli"/>
                <a:cs typeface="Muli"/>
                <a:sym typeface="Muli"/>
              </a:defRPr>
            </a:lvl9pPr>
          </a:lstStyle>
          <a:p>
            <a:endParaRPr/>
          </a:p>
        </p:txBody>
      </p:sp>
    </p:spTree>
    <p:extLst>
      <p:ext uri="{BB962C8B-B14F-4D97-AF65-F5344CB8AC3E}">
        <p14:creationId xmlns:p14="http://schemas.microsoft.com/office/powerpoint/2010/main" val="4147695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cs typeface="+mn-cs"/>
              </a:defRPr>
            </a:lvl1pPr>
          </a:lstStyle>
          <a:p>
            <a:pPr>
              <a:defRPr/>
            </a:pPr>
            <a:fld id="{0793E1D0-547A-D244-A03A-F935803C2C43}" type="datetime1">
              <a:rPr lang="en-US"/>
              <a:pPr>
                <a:defRPr/>
              </a:pPr>
              <a:t>12/7/2022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cs typeface="+mn-cs"/>
              </a:defRPr>
            </a:lvl1pPr>
          </a:lstStyle>
          <a:p>
            <a:pPr>
              <a:defRPr/>
            </a:pPr>
            <a:fld id="{9A64D269-B643-834D-96C1-658E4275C08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100" r:id="rId1"/>
    <p:sldLayoutId id="2147484101" r:id="rId2"/>
    <p:sldLayoutId id="2147484095" r:id="rId3"/>
    <p:sldLayoutId id="2147484102" r:id="rId4"/>
    <p:sldLayoutId id="2147484103" r:id="rId5"/>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112" charset="-128"/>
          <a:cs typeface="ＭＳ Ｐゴシック" pitchFamily="-112" charset="-128"/>
        </a:defRPr>
      </a:lvl1pPr>
      <a:lvl2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2pPr>
      <a:lvl3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3pPr>
      <a:lvl4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4pPr>
      <a:lvl5pPr algn="ctr" defTabSz="457200" rtl="0" eaLnBrk="0" fontAlgn="base" hangingPunct="0">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5pPr>
      <a:lvl6pPr marL="4572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6pPr>
      <a:lvl7pPr marL="9144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7pPr>
      <a:lvl8pPr marL="13716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8pPr>
      <a:lvl9pPr marL="1828800" algn="ctr" defTabSz="457200" rtl="0" fontAlgn="base">
        <a:spcBef>
          <a:spcPct val="0"/>
        </a:spcBef>
        <a:spcAft>
          <a:spcPct val="0"/>
        </a:spcAft>
        <a:defRPr sz="4400">
          <a:solidFill>
            <a:schemeClr val="tx1"/>
          </a:solidFill>
          <a:latin typeface="Calibri" pitchFamily="-112" charset="0"/>
          <a:ea typeface="ＭＳ Ｐゴシック" pitchFamily="-112" charset="-128"/>
          <a:cs typeface="ＭＳ Ｐゴシック" pitchFamily="-112" charset="-128"/>
        </a:defRPr>
      </a:lvl9pPr>
    </p:titleStyle>
    <p:bodyStyle>
      <a:lvl1pPr marL="342900" indent="-3429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27.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3.png"/><Relationship Id="rId1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35.png"/><Relationship Id="rId12" Type="http://schemas.openxmlformats.org/officeDocument/2006/relationships/image" Target="../media/image42.png"/><Relationship Id="rId17" Type="http://schemas.openxmlformats.org/officeDocument/2006/relationships/image" Target="../media/image280.png"/><Relationship Id="rId2" Type="http://schemas.openxmlformats.org/officeDocument/2006/relationships/image" Target="../media/image30.png"/><Relationship Id="rId16"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27.png"/><Relationship Id="rId5" Type="http://schemas.openxmlformats.org/officeDocument/2006/relationships/image" Target="../media/image33.png"/><Relationship Id="rId15" Type="http://schemas.openxmlformats.org/officeDocument/2006/relationships/image" Target="../media/image260.png"/><Relationship Id="rId10" Type="http://schemas.openxmlformats.org/officeDocument/2006/relationships/image" Target="../media/image41.png"/><Relationship Id="rId19" Type="http://schemas.openxmlformats.org/officeDocument/2006/relationships/image" Target="../media/image28.png"/><Relationship Id="rId4" Type="http://schemas.openxmlformats.org/officeDocument/2006/relationships/image" Target="../media/image40.png"/><Relationship Id="rId9" Type="http://schemas.openxmlformats.org/officeDocument/2006/relationships/image" Target="../media/image37.png"/><Relationship Id="rId14" Type="http://schemas.openxmlformats.org/officeDocument/2006/relationships/image" Target="../media/image250.png"/></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250.png"/><Relationship Id="rId18" Type="http://schemas.openxmlformats.org/officeDocument/2006/relationships/image" Target="../media/image25.png"/><Relationship Id="rId3" Type="http://schemas.openxmlformats.org/officeDocument/2006/relationships/image" Target="../media/image39.png"/><Relationship Id="rId7" Type="http://schemas.openxmlformats.org/officeDocument/2006/relationships/image" Target="../media/image35.png"/><Relationship Id="rId12" Type="http://schemas.openxmlformats.org/officeDocument/2006/relationships/image" Target="../media/image43.png"/><Relationship Id="rId17" Type="http://schemas.openxmlformats.org/officeDocument/2006/relationships/image" Target="../media/image44.png"/><Relationship Id="rId2" Type="http://schemas.openxmlformats.org/officeDocument/2006/relationships/image" Target="../media/image30.png"/><Relationship Id="rId16"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46.png"/><Relationship Id="rId5" Type="http://schemas.openxmlformats.org/officeDocument/2006/relationships/image" Target="../media/image33.png"/><Relationship Id="rId15" Type="http://schemas.openxmlformats.org/officeDocument/2006/relationships/image" Target="../media/image270.png"/><Relationship Id="rId10"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37.png"/><Relationship Id="rId14" Type="http://schemas.openxmlformats.org/officeDocument/2006/relationships/image" Target="../media/image260.png"/></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blockchain.mit.edu/how-blockchain-work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5.jpe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8.tif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binance.zendesk.com/hc/en-us/articles/360028031711-Binance-Security-Breach-Update"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6570" y="1453433"/>
            <a:ext cx="8502354" cy="1311032"/>
          </a:xfrm>
        </p:spPr>
        <p:txBody>
          <a:bodyPr>
            <a:noAutofit/>
          </a:bodyPr>
          <a:lstStyle/>
          <a:p>
            <a:pPr>
              <a:lnSpc>
                <a:spcPts val="5040"/>
              </a:lnSpc>
              <a:spcBef>
                <a:spcPts val="0"/>
              </a:spcBef>
            </a:pPr>
            <a:r>
              <a:rPr lang="en-US" sz="3600" dirty="0"/>
              <a:t>Cryptocurrency and Blockchain </a:t>
            </a:r>
            <a:br>
              <a:rPr lang="en-US" sz="3600" dirty="0"/>
            </a:br>
            <a:r>
              <a:rPr lang="en-US" sz="3600" dirty="0"/>
              <a:t>Forensics</a:t>
            </a:r>
          </a:p>
        </p:txBody>
      </p:sp>
      <p:sp>
        <p:nvSpPr>
          <p:cNvPr id="5" name="Subtitle 4"/>
          <p:cNvSpPr>
            <a:spLocks noGrp="1"/>
          </p:cNvSpPr>
          <p:nvPr>
            <p:ph type="subTitle" idx="1"/>
          </p:nvPr>
        </p:nvSpPr>
        <p:spPr>
          <a:xfrm>
            <a:off x="1" y="3999799"/>
            <a:ext cx="9143999" cy="1038545"/>
          </a:xfrm>
        </p:spPr>
        <p:txBody>
          <a:bodyPr>
            <a:normAutofit/>
          </a:bodyPr>
          <a:lstStyle/>
          <a:p>
            <a:r>
              <a:rPr lang="en-US" sz="1600" i="1" dirty="0">
                <a:solidFill>
                  <a:schemeClr val="tx2"/>
                </a:solidFill>
                <a:ea typeface="MS PGothic" pitchFamily="34" charset="-128"/>
              </a:rPr>
              <a:t>Some Slides are adapted from </a:t>
            </a:r>
            <a:r>
              <a:rPr lang="en-US" sz="1600" dirty="0">
                <a:solidFill>
                  <a:schemeClr val="tx1"/>
                </a:solidFill>
              </a:rPr>
              <a:t>Dan </a:t>
            </a:r>
            <a:r>
              <a:rPr lang="en-US" sz="1600" dirty="0" err="1">
                <a:solidFill>
                  <a:schemeClr val="tx1"/>
                </a:solidFill>
              </a:rPr>
              <a:t>Boneh</a:t>
            </a:r>
            <a:r>
              <a:rPr lang="en-US" sz="1600" dirty="0">
                <a:solidFill>
                  <a:schemeClr val="tx1"/>
                </a:solidFill>
              </a:rPr>
              <a:t> and </a:t>
            </a:r>
            <a:r>
              <a:rPr lang="en-US" sz="1600" dirty="0" err="1">
                <a:solidFill>
                  <a:schemeClr val="tx1"/>
                </a:solidFill>
              </a:rPr>
              <a:t>Benedikt</a:t>
            </a:r>
            <a:r>
              <a:rPr lang="en-US" sz="1600" dirty="0">
                <a:solidFill>
                  <a:schemeClr val="tx1"/>
                </a:solidFill>
              </a:rPr>
              <a:t> </a:t>
            </a:r>
            <a:r>
              <a:rPr lang="en-US" sz="1600" dirty="0" err="1">
                <a:solidFill>
                  <a:schemeClr val="tx1"/>
                </a:solidFill>
              </a:rPr>
              <a:t>Bünz</a:t>
            </a:r>
            <a:r>
              <a:rPr lang="en-US" sz="1600" dirty="0">
                <a:solidFill>
                  <a:schemeClr val="tx1"/>
                </a:solidFill>
              </a:rPr>
              <a:t> at Stanford University</a:t>
            </a:r>
          </a:p>
        </p:txBody>
      </p:sp>
    </p:spTree>
    <p:extLst>
      <p:ext uri="{BB962C8B-B14F-4D97-AF65-F5344CB8AC3E}">
        <p14:creationId xmlns:p14="http://schemas.microsoft.com/office/powerpoint/2010/main" val="1566261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B8199-61B5-4042-8347-13C26C496ECB}"/>
              </a:ext>
            </a:extLst>
          </p:cNvPr>
          <p:cNvSpPr>
            <a:spLocks noGrp="1"/>
          </p:cNvSpPr>
          <p:nvPr>
            <p:ph type="title"/>
          </p:nvPr>
        </p:nvSpPr>
        <p:spPr/>
        <p:txBody>
          <a:bodyPr>
            <a:normAutofit fontScale="90000"/>
          </a:bodyPr>
          <a:lstStyle/>
          <a:p>
            <a:r>
              <a:rPr lang="en-US" dirty="0"/>
              <a:t>How are blocks added to chain?</a:t>
            </a:r>
          </a:p>
        </p:txBody>
      </p:sp>
      <p:pic>
        <p:nvPicPr>
          <p:cNvPr id="4" name="Picture 3">
            <a:extLst>
              <a:ext uri="{FF2B5EF4-FFF2-40B4-BE49-F238E27FC236}">
                <a16:creationId xmlns:a16="http://schemas.microsoft.com/office/drawing/2014/main" id="{1DA76B21-78F4-C448-ABDB-1158AF67716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10491" y="2408536"/>
            <a:ext cx="1190746" cy="1190746"/>
          </a:xfrm>
          <a:prstGeom prst="rect">
            <a:avLst/>
          </a:prstGeom>
        </p:spPr>
      </p:pic>
      <p:pic>
        <p:nvPicPr>
          <p:cNvPr id="5" name="Picture 4">
            <a:extLst>
              <a:ext uri="{FF2B5EF4-FFF2-40B4-BE49-F238E27FC236}">
                <a16:creationId xmlns:a16="http://schemas.microsoft.com/office/drawing/2014/main" id="{CD090375-66CE-4443-8FE9-160E91100F2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9337" y="3305319"/>
            <a:ext cx="473557" cy="816478"/>
          </a:xfrm>
          <a:prstGeom prst="rect">
            <a:avLst/>
          </a:prstGeom>
        </p:spPr>
      </p:pic>
      <p:pic>
        <p:nvPicPr>
          <p:cNvPr id="6" name="Picture 5">
            <a:extLst>
              <a:ext uri="{FF2B5EF4-FFF2-40B4-BE49-F238E27FC236}">
                <a16:creationId xmlns:a16="http://schemas.microsoft.com/office/drawing/2014/main" id="{76A0AC6C-87E6-E241-A646-0F7BA576B38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9376" y="2376362"/>
            <a:ext cx="584280" cy="864318"/>
          </a:xfrm>
          <a:prstGeom prst="rect">
            <a:avLst/>
          </a:prstGeom>
        </p:spPr>
      </p:pic>
      <p:pic>
        <p:nvPicPr>
          <p:cNvPr id="7" name="Picture 6">
            <a:extLst>
              <a:ext uri="{FF2B5EF4-FFF2-40B4-BE49-F238E27FC236}">
                <a16:creationId xmlns:a16="http://schemas.microsoft.com/office/drawing/2014/main" id="{12D3169E-FC4E-904B-A2B2-9C3030192DA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765985" y="4186436"/>
            <a:ext cx="584281" cy="864321"/>
          </a:xfrm>
          <a:prstGeom prst="rect">
            <a:avLst/>
          </a:prstGeom>
        </p:spPr>
      </p:pic>
      <p:pic>
        <p:nvPicPr>
          <p:cNvPr id="10" name="Picture 9">
            <a:extLst>
              <a:ext uri="{FF2B5EF4-FFF2-40B4-BE49-F238E27FC236}">
                <a16:creationId xmlns:a16="http://schemas.microsoft.com/office/drawing/2014/main" id="{1D34F339-543B-1B42-BAC9-4D1B937F270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86910" y="3232563"/>
            <a:ext cx="1190746" cy="1190746"/>
          </a:xfrm>
          <a:prstGeom prst="rect">
            <a:avLst/>
          </a:prstGeom>
        </p:spPr>
      </p:pic>
      <p:pic>
        <p:nvPicPr>
          <p:cNvPr id="11" name="Picture 10">
            <a:extLst>
              <a:ext uri="{FF2B5EF4-FFF2-40B4-BE49-F238E27FC236}">
                <a16:creationId xmlns:a16="http://schemas.microsoft.com/office/drawing/2014/main" id="{E2BC1F2F-6C3E-E647-9424-5F47B1D336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20302" y="3580751"/>
            <a:ext cx="1190746" cy="1190746"/>
          </a:xfrm>
          <a:prstGeom prst="rect">
            <a:avLst/>
          </a:prstGeom>
        </p:spPr>
      </p:pic>
      <p:cxnSp>
        <p:nvCxnSpPr>
          <p:cNvPr id="13" name="Straight Connector 12">
            <a:extLst>
              <a:ext uri="{FF2B5EF4-FFF2-40B4-BE49-F238E27FC236}">
                <a16:creationId xmlns:a16="http://schemas.microsoft.com/office/drawing/2014/main" id="{323BE08F-EE5F-7843-B421-96E1FA70DA0B}"/>
              </a:ext>
            </a:extLst>
          </p:cNvPr>
          <p:cNvCxnSpPr/>
          <p:nvPr/>
        </p:nvCxnSpPr>
        <p:spPr>
          <a:xfrm>
            <a:off x="324091" y="1388147"/>
            <a:ext cx="83627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170C801-498A-1A4A-9A04-F7F6066028A6}"/>
              </a:ext>
            </a:extLst>
          </p:cNvPr>
          <p:cNvCxnSpPr/>
          <p:nvPr/>
        </p:nvCxnSpPr>
        <p:spPr>
          <a:xfrm>
            <a:off x="324090" y="1910937"/>
            <a:ext cx="8362709"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6DB1C4E-A813-6443-848C-9F442C4E9737}"/>
              </a:ext>
            </a:extLst>
          </p:cNvPr>
          <p:cNvSpPr txBox="1"/>
          <p:nvPr/>
        </p:nvSpPr>
        <p:spPr>
          <a:xfrm>
            <a:off x="555585" y="983848"/>
            <a:ext cx="1641796" cy="461665"/>
          </a:xfrm>
          <a:prstGeom prst="rect">
            <a:avLst/>
          </a:prstGeom>
          <a:noFill/>
        </p:spPr>
        <p:txBody>
          <a:bodyPr wrap="none" rtlCol="0">
            <a:spAutoFit/>
          </a:bodyPr>
          <a:lstStyle/>
          <a:p>
            <a:r>
              <a:rPr lang="en-US" dirty="0"/>
              <a:t>blockchain</a:t>
            </a:r>
          </a:p>
        </p:txBody>
      </p:sp>
      <p:sp>
        <p:nvSpPr>
          <p:cNvPr id="16" name="Oval 15">
            <a:extLst>
              <a:ext uri="{FF2B5EF4-FFF2-40B4-BE49-F238E27FC236}">
                <a16:creationId xmlns:a16="http://schemas.microsoft.com/office/drawing/2014/main" id="{94D9A662-E0F1-9545-8FA7-DB15F78399C0}"/>
              </a:ext>
            </a:extLst>
          </p:cNvPr>
          <p:cNvSpPr/>
          <p:nvPr/>
        </p:nvSpPr>
        <p:spPr>
          <a:xfrm>
            <a:off x="5000257" y="2376362"/>
            <a:ext cx="2986275" cy="264222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42A5C4-8A46-0C4B-994E-B6ABA765DF9B}"/>
              </a:ext>
            </a:extLst>
          </p:cNvPr>
          <p:cNvSpPr/>
          <p:nvPr/>
        </p:nvSpPr>
        <p:spPr>
          <a:xfrm>
            <a:off x="1452049" y="2613108"/>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311EB2C-F5B8-BF45-82EB-4CE2E4A6D60E}"/>
              </a:ext>
            </a:extLst>
          </p:cNvPr>
          <p:cNvSpPr/>
          <p:nvPr/>
        </p:nvSpPr>
        <p:spPr>
          <a:xfrm>
            <a:off x="1460776" y="3534451"/>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AE1EA65-9AF8-DD46-940F-7DA503B82748}"/>
              </a:ext>
            </a:extLst>
          </p:cNvPr>
          <p:cNvSpPr/>
          <p:nvPr/>
        </p:nvSpPr>
        <p:spPr>
          <a:xfrm>
            <a:off x="1460775" y="4397248"/>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984E4DE3-CC33-6D4E-83BB-8B8D587EE66C}"/>
              </a:ext>
            </a:extLst>
          </p:cNvPr>
          <p:cNvGrpSpPr/>
          <p:nvPr/>
        </p:nvGrpSpPr>
        <p:grpSpPr>
          <a:xfrm>
            <a:off x="4851913" y="2482807"/>
            <a:ext cx="1376778" cy="325714"/>
            <a:chOff x="765985" y="1493133"/>
            <a:chExt cx="1376778" cy="325714"/>
          </a:xfrm>
        </p:grpSpPr>
        <p:sp>
          <p:nvSpPr>
            <p:cNvPr id="22" name="Rectangle 21">
              <a:extLst>
                <a:ext uri="{FF2B5EF4-FFF2-40B4-BE49-F238E27FC236}">
                  <a16:creationId xmlns:a16="http://schemas.microsoft.com/office/drawing/2014/main" id="{C1705286-AAB6-7B4C-A7E8-9C61787A2413}"/>
                </a:ext>
              </a:extLst>
            </p:cNvPr>
            <p:cNvSpPr/>
            <p:nvPr/>
          </p:nvSpPr>
          <p:spPr>
            <a:xfrm>
              <a:off x="765985" y="1493133"/>
              <a:ext cx="1376778" cy="32571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FEE3976-B36C-B343-A2C5-444E7E119399}"/>
                </a:ext>
              </a:extLst>
            </p:cNvPr>
            <p:cNvSpPr/>
            <p:nvPr/>
          </p:nvSpPr>
          <p:spPr>
            <a:xfrm>
              <a:off x="832494" y="1525813"/>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76B13D2-42DA-BA45-B1E8-7C567E0FF4A6}"/>
                </a:ext>
              </a:extLst>
            </p:cNvPr>
            <p:cNvSpPr/>
            <p:nvPr/>
          </p:nvSpPr>
          <p:spPr>
            <a:xfrm>
              <a:off x="1274908" y="1525813"/>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CC7D0DA-8E48-0946-A193-E90398CFB730}"/>
                </a:ext>
              </a:extLst>
            </p:cNvPr>
            <p:cNvSpPr/>
            <p:nvPr/>
          </p:nvSpPr>
          <p:spPr>
            <a:xfrm>
              <a:off x="1717323" y="1525813"/>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ounded Rectangular Callout 39">
            <a:extLst>
              <a:ext uri="{FF2B5EF4-FFF2-40B4-BE49-F238E27FC236}">
                <a16:creationId xmlns:a16="http://schemas.microsoft.com/office/drawing/2014/main" id="{67E878E0-74DF-2C42-AA8C-AC5854DCD5E7}"/>
              </a:ext>
            </a:extLst>
          </p:cNvPr>
          <p:cNvSpPr/>
          <p:nvPr/>
        </p:nvSpPr>
        <p:spPr>
          <a:xfrm>
            <a:off x="7162799" y="1748019"/>
            <a:ext cx="1523999" cy="612648"/>
          </a:xfrm>
          <a:prstGeom prst="wedgeRoundRectCallout">
            <a:avLst>
              <a:gd name="adj1" fmla="val -70944"/>
              <a:gd name="adj2" fmla="val 118667"/>
              <a:gd name="adj3" fmla="val 16667"/>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dirty="0"/>
              <a:t>I am the leader</a:t>
            </a:r>
          </a:p>
        </p:txBody>
      </p:sp>
      <p:sp>
        <p:nvSpPr>
          <p:cNvPr id="41" name="TextBox 40">
            <a:extLst>
              <a:ext uri="{FF2B5EF4-FFF2-40B4-BE49-F238E27FC236}">
                <a16:creationId xmlns:a16="http://schemas.microsoft.com/office/drawing/2014/main" id="{1E3A63B6-5D58-4041-9052-3A4E5A158BEF}"/>
              </a:ext>
            </a:extLst>
          </p:cNvPr>
          <p:cNvSpPr txBox="1"/>
          <p:nvPr/>
        </p:nvSpPr>
        <p:spPr>
          <a:xfrm>
            <a:off x="5935013" y="2132624"/>
            <a:ext cx="1056700" cy="461665"/>
          </a:xfrm>
          <a:prstGeom prst="rect">
            <a:avLst/>
          </a:prstGeom>
          <a:noFill/>
        </p:spPr>
        <p:txBody>
          <a:bodyPr wrap="none" rtlCol="0">
            <a:spAutoFit/>
          </a:bodyPr>
          <a:lstStyle/>
          <a:p>
            <a:r>
              <a:rPr lang="en-US" dirty="0"/>
              <a:t>2 ETH</a:t>
            </a:r>
          </a:p>
        </p:txBody>
      </p:sp>
      <p:sp>
        <p:nvSpPr>
          <p:cNvPr id="27" name="Rounded Rectangular Callout 26">
            <a:extLst>
              <a:ext uri="{FF2B5EF4-FFF2-40B4-BE49-F238E27FC236}">
                <a16:creationId xmlns:a16="http://schemas.microsoft.com/office/drawing/2014/main" id="{AD89F247-B60D-804C-9C17-A63E075D2D55}"/>
              </a:ext>
            </a:extLst>
          </p:cNvPr>
          <p:cNvSpPr/>
          <p:nvPr/>
        </p:nvSpPr>
        <p:spPr>
          <a:xfrm>
            <a:off x="3530278" y="3009734"/>
            <a:ext cx="1251815" cy="612648"/>
          </a:xfrm>
          <a:prstGeom prst="wedgeRoundRectCallout">
            <a:avLst>
              <a:gd name="adj1" fmla="val 137157"/>
              <a:gd name="adj2" fmla="val 111110"/>
              <a:gd name="adj3" fmla="val 16667"/>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dirty="0"/>
              <a:t>verify</a:t>
            </a:r>
          </a:p>
          <a:p>
            <a:pPr algn="ctr">
              <a:lnSpc>
                <a:spcPct val="80000"/>
              </a:lnSpc>
            </a:pPr>
            <a:r>
              <a:rPr lang="en-US" dirty="0"/>
              <a:t>block</a:t>
            </a:r>
          </a:p>
        </p:txBody>
      </p:sp>
      <p:sp>
        <p:nvSpPr>
          <p:cNvPr id="29" name="Rounded Rectangular Callout 28">
            <a:extLst>
              <a:ext uri="{FF2B5EF4-FFF2-40B4-BE49-F238E27FC236}">
                <a16:creationId xmlns:a16="http://schemas.microsoft.com/office/drawing/2014/main" id="{01A75EBE-224A-F74A-9F20-E51E4F04CDE6}"/>
              </a:ext>
            </a:extLst>
          </p:cNvPr>
          <p:cNvSpPr/>
          <p:nvPr/>
        </p:nvSpPr>
        <p:spPr>
          <a:xfrm>
            <a:off x="7663839" y="2659751"/>
            <a:ext cx="1251815" cy="612648"/>
          </a:xfrm>
          <a:prstGeom prst="wedgeRoundRectCallout">
            <a:avLst>
              <a:gd name="adj1" fmla="val -44071"/>
              <a:gd name="adj2" fmla="val 86549"/>
              <a:gd name="adj3" fmla="val 16667"/>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verify</a:t>
            </a:r>
          </a:p>
          <a:p>
            <a:pPr algn="ctr">
              <a:lnSpc>
                <a:spcPct val="80000"/>
              </a:lnSpc>
            </a:pPr>
            <a:r>
              <a:rPr lang="en-US" dirty="0"/>
              <a:t>block</a:t>
            </a:r>
          </a:p>
        </p:txBody>
      </p:sp>
      <p:sp>
        <p:nvSpPr>
          <p:cNvPr id="3" name="TextBox 2">
            <a:extLst>
              <a:ext uri="{FF2B5EF4-FFF2-40B4-BE49-F238E27FC236}">
                <a16:creationId xmlns:a16="http://schemas.microsoft.com/office/drawing/2014/main" id="{18E367ED-F748-264B-8E2F-1220A4906F0D}"/>
              </a:ext>
            </a:extLst>
          </p:cNvPr>
          <p:cNvSpPr txBox="1"/>
          <p:nvPr/>
        </p:nvSpPr>
        <p:spPr>
          <a:xfrm>
            <a:off x="182521" y="2542244"/>
            <a:ext cx="580608" cy="461665"/>
          </a:xfrm>
          <a:prstGeom prst="rect">
            <a:avLst/>
          </a:prstGeom>
          <a:noFill/>
        </p:spPr>
        <p:txBody>
          <a:bodyPr wrap="none" rtlCol="0">
            <a:spAutoFit/>
          </a:bodyPr>
          <a:lstStyle/>
          <a:p>
            <a:r>
              <a:rPr lang="en-US" b="1" dirty="0" err="1">
                <a:solidFill>
                  <a:srgbClr val="FF0000"/>
                </a:solidFill>
                <a:latin typeface="+mn-lt"/>
              </a:rPr>
              <a:t>sk</a:t>
            </a:r>
            <a:r>
              <a:rPr lang="en-US" b="1" baseline="-25000" dirty="0" err="1">
                <a:solidFill>
                  <a:srgbClr val="FF0000"/>
                </a:solidFill>
                <a:latin typeface="+mn-lt"/>
              </a:rPr>
              <a:t>A</a:t>
            </a:r>
            <a:endParaRPr lang="en-US" b="1" baseline="-25000" dirty="0">
              <a:solidFill>
                <a:srgbClr val="FF0000"/>
              </a:solidFill>
              <a:latin typeface="+mn-lt"/>
            </a:endParaRPr>
          </a:p>
        </p:txBody>
      </p:sp>
      <p:sp>
        <p:nvSpPr>
          <p:cNvPr id="28" name="TextBox 27">
            <a:extLst>
              <a:ext uri="{FF2B5EF4-FFF2-40B4-BE49-F238E27FC236}">
                <a16:creationId xmlns:a16="http://schemas.microsoft.com/office/drawing/2014/main" id="{71839B58-323B-1942-9C07-D15482A8745C}"/>
              </a:ext>
            </a:extLst>
          </p:cNvPr>
          <p:cNvSpPr txBox="1"/>
          <p:nvPr/>
        </p:nvSpPr>
        <p:spPr>
          <a:xfrm>
            <a:off x="182521" y="3482725"/>
            <a:ext cx="570990" cy="461665"/>
          </a:xfrm>
          <a:prstGeom prst="rect">
            <a:avLst/>
          </a:prstGeom>
          <a:noFill/>
        </p:spPr>
        <p:txBody>
          <a:bodyPr wrap="none" rtlCol="0">
            <a:spAutoFit/>
          </a:bodyPr>
          <a:lstStyle/>
          <a:p>
            <a:r>
              <a:rPr lang="en-US" b="1" dirty="0" err="1">
                <a:solidFill>
                  <a:srgbClr val="FF0000"/>
                </a:solidFill>
                <a:latin typeface="+mn-lt"/>
              </a:rPr>
              <a:t>sk</a:t>
            </a:r>
            <a:r>
              <a:rPr lang="en-US" b="1" baseline="-25000" dirty="0" err="1">
                <a:solidFill>
                  <a:srgbClr val="FF0000"/>
                </a:solidFill>
                <a:latin typeface="+mn-lt"/>
              </a:rPr>
              <a:t>B</a:t>
            </a:r>
            <a:endParaRPr lang="en-US" b="1" baseline="-25000" dirty="0">
              <a:solidFill>
                <a:srgbClr val="FF0000"/>
              </a:solidFill>
              <a:latin typeface="+mn-lt"/>
            </a:endParaRPr>
          </a:p>
        </p:txBody>
      </p:sp>
      <p:sp>
        <p:nvSpPr>
          <p:cNvPr id="30" name="TextBox 29">
            <a:extLst>
              <a:ext uri="{FF2B5EF4-FFF2-40B4-BE49-F238E27FC236}">
                <a16:creationId xmlns:a16="http://schemas.microsoft.com/office/drawing/2014/main" id="{97FDBBA7-E20B-BA42-BF5C-649F35C28A22}"/>
              </a:ext>
            </a:extLst>
          </p:cNvPr>
          <p:cNvSpPr txBox="1"/>
          <p:nvPr/>
        </p:nvSpPr>
        <p:spPr>
          <a:xfrm>
            <a:off x="182521" y="4441926"/>
            <a:ext cx="564578" cy="461665"/>
          </a:xfrm>
          <a:prstGeom prst="rect">
            <a:avLst/>
          </a:prstGeom>
          <a:noFill/>
        </p:spPr>
        <p:txBody>
          <a:bodyPr wrap="none" rtlCol="0">
            <a:spAutoFit/>
          </a:bodyPr>
          <a:lstStyle/>
          <a:p>
            <a:r>
              <a:rPr lang="en-US" b="1" dirty="0" err="1">
                <a:solidFill>
                  <a:srgbClr val="FF0000"/>
                </a:solidFill>
                <a:latin typeface="+mn-lt"/>
              </a:rPr>
              <a:t>sk</a:t>
            </a:r>
            <a:r>
              <a:rPr lang="en-US" b="1" baseline="-25000" dirty="0" err="1">
                <a:solidFill>
                  <a:srgbClr val="FF0000"/>
                </a:solidFill>
                <a:latin typeface="+mn-lt"/>
              </a:rPr>
              <a:t>C</a:t>
            </a:r>
            <a:endParaRPr lang="en-US" b="1" baseline="-25000" dirty="0">
              <a:solidFill>
                <a:srgbClr val="FF0000"/>
              </a:solidFill>
              <a:latin typeface="+mn-lt"/>
            </a:endParaRPr>
          </a:p>
        </p:txBody>
      </p:sp>
      <p:sp>
        <p:nvSpPr>
          <p:cNvPr id="31" name="Rounded Rectangular Callout 30">
            <a:extLst>
              <a:ext uri="{FF2B5EF4-FFF2-40B4-BE49-F238E27FC236}">
                <a16:creationId xmlns:a16="http://schemas.microsoft.com/office/drawing/2014/main" id="{27DE426C-650B-964E-8F32-0DA0530A681F}"/>
              </a:ext>
            </a:extLst>
          </p:cNvPr>
          <p:cNvSpPr/>
          <p:nvPr/>
        </p:nvSpPr>
        <p:spPr>
          <a:xfrm>
            <a:off x="1948828" y="1779320"/>
            <a:ext cx="1251815" cy="612648"/>
          </a:xfrm>
          <a:prstGeom prst="wedgeRoundRectCallout">
            <a:avLst>
              <a:gd name="adj1" fmla="val -58569"/>
              <a:gd name="adj2" fmla="val 97715"/>
              <a:gd name="adj3" fmla="val 16667"/>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dirty="0"/>
              <a:t>signed</a:t>
            </a:r>
          </a:p>
        </p:txBody>
      </p:sp>
    </p:spTree>
    <p:extLst>
      <p:ext uri="{BB962C8B-B14F-4D97-AF65-F5344CB8AC3E}">
        <p14:creationId xmlns:p14="http://schemas.microsoft.com/office/powerpoint/2010/main" val="114888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31"/>
                                        </p:tgtEl>
                                        <p:attrNameLst>
                                          <p:attrName>style.visibility</p:attrName>
                                        </p:attrNameLst>
                                      </p:cBhvr>
                                      <p:to>
                                        <p:strVal val="hidden"/>
                                      </p:to>
                                    </p:set>
                                  </p:childTnLst>
                                </p:cTn>
                              </p:par>
                              <p:par>
                                <p:cTn id="19" presetID="0" presetClass="path" presetSubtype="0" accel="50000" decel="50000" fill="hold" grpId="3" nodeType="withEffect">
                                  <p:stCondLst>
                                    <p:cond delay="0"/>
                                  </p:stCondLst>
                                  <p:childTnLst>
                                    <p:animMotion origin="layout" path="M 0 0 L 0.35851 0.16266 " pathEditMode="relative" ptsTypes="AA">
                                      <p:cBhvr>
                                        <p:cTn id="20" dur="1000" fill="hold"/>
                                        <p:tgtEl>
                                          <p:spTgt spid="19"/>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4.16667E-6 7.40741E-7 L 0.35625 0.00957 " pathEditMode="relative" rAng="0" ptsTypes="AA">
                                      <p:cBhvr>
                                        <p:cTn id="22" dur="1000" fill="hold"/>
                                        <p:tgtEl>
                                          <p:spTgt spid="20"/>
                                        </p:tgtEl>
                                        <p:attrNameLst>
                                          <p:attrName>ppt_x</p:attrName>
                                          <p:attrName>ppt_y</p:attrName>
                                        </p:attrNameLst>
                                      </p:cBhvr>
                                      <p:rCtr x="17812" y="463"/>
                                    </p:animMotion>
                                  </p:childTnLst>
                                </p:cTn>
                              </p:par>
                              <p:par>
                                <p:cTn id="23" presetID="0" presetClass="path" presetSubtype="0" accel="50000" decel="50000" fill="hold" grpId="0" nodeType="withEffect">
                                  <p:stCondLst>
                                    <p:cond delay="0"/>
                                  </p:stCondLst>
                                  <p:childTnLst>
                                    <p:animMotion origin="layout" path="M 4.16667E-6 -4.93827E-7 L 0.35625 -0.13364 " pathEditMode="relative" rAng="0" ptsTypes="AA">
                                      <p:cBhvr>
                                        <p:cTn id="24" dur="1000" fill="hold"/>
                                        <p:tgtEl>
                                          <p:spTgt spid="21"/>
                                        </p:tgtEl>
                                        <p:attrNameLst>
                                          <p:attrName>ppt_x</p:attrName>
                                          <p:attrName>ppt_y</p:attrName>
                                        </p:attrNameLst>
                                      </p:cBhvr>
                                      <p:rCtr x="17812" y="-6698"/>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2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nodeType="clickEffect">
                                  <p:stCondLst>
                                    <p:cond delay="0"/>
                                  </p:stCondLst>
                                  <p:childTnLst>
                                    <p:animMotion origin="layout" path="M 0.00174 0.00092 L -0.41597 -0.1929 " pathEditMode="relative" rAng="0" ptsTypes="AA">
                                      <p:cBhvr>
                                        <p:cTn id="43" dur="1000" fill="hold"/>
                                        <p:tgtEl>
                                          <p:spTgt spid="26"/>
                                        </p:tgtEl>
                                        <p:attrNameLst>
                                          <p:attrName>ppt_x</p:attrName>
                                          <p:attrName>ppt_y</p:attrName>
                                        </p:attrNameLst>
                                      </p:cBhvr>
                                      <p:rCtr x="-20885" y="-9691"/>
                                    </p:animMotion>
                                  </p:childTnLst>
                                </p:cTn>
                              </p:par>
                            </p:childTnLst>
                          </p:cTn>
                        </p:par>
                        <p:par>
                          <p:cTn id="44" fill="hold">
                            <p:stCondLst>
                              <p:cond delay="1000"/>
                            </p:stCondLst>
                            <p:childTnLst>
                              <p:par>
                                <p:cTn id="45" presetID="1" presetClass="exit" presetSubtype="0" fill="hold" grpId="1" nodeType="afterEffect">
                                  <p:stCondLst>
                                    <p:cond delay="0"/>
                                  </p:stCondLst>
                                  <p:childTnLst>
                                    <p:set>
                                      <p:cBhvr>
                                        <p:cTn id="46" dur="1" fill="hold">
                                          <p:stCondLst>
                                            <p:cond delay="0"/>
                                          </p:stCondLst>
                                        </p:cTn>
                                        <p:tgtEl>
                                          <p:spTgt spid="40"/>
                                        </p:tgtEl>
                                        <p:attrNameLst>
                                          <p:attrName>style.visibility</p:attrName>
                                        </p:attrNameLst>
                                      </p:cBhvr>
                                      <p:to>
                                        <p:strVal val="hidden"/>
                                      </p:to>
                                    </p:set>
                                  </p:childTnLst>
                                </p:cTn>
                              </p:par>
                            </p:childTnLst>
                          </p:cTn>
                        </p:par>
                        <p:par>
                          <p:cTn id="47" fill="hold">
                            <p:stCondLst>
                              <p:cond delay="1000"/>
                            </p:stCondLst>
                            <p:childTnLst>
                              <p:par>
                                <p:cTn id="48" presetID="53" presetClass="entr" presetSubtype="16" fill="hold" grpId="0" nodeType="afterEffect">
                                  <p:stCondLst>
                                    <p:cond delay="0"/>
                                  </p:stCondLst>
                                  <p:childTnLst>
                                    <p:set>
                                      <p:cBhvr>
                                        <p:cTn id="49" dur="1" fill="hold">
                                          <p:stCondLst>
                                            <p:cond delay="0"/>
                                          </p:stCondLst>
                                        </p:cTn>
                                        <p:tgtEl>
                                          <p:spTgt spid="41"/>
                                        </p:tgtEl>
                                        <p:attrNameLst>
                                          <p:attrName>style.visibility</p:attrName>
                                        </p:attrNameLst>
                                      </p:cBhvr>
                                      <p:to>
                                        <p:strVal val="visible"/>
                                      </p:to>
                                    </p:set>
                                    <p:anim calcmode="lin" valueType="num">
                                      <p:cBhvr>
                                        <p:cTn id="50" dur="500" fill="hold"/>
                                        <p:tgtEl>
                                          <p:spTgt spid="41"/>
                                        </p:tgtEl>
                                        <p:attrNameLst>
                                          <p:attrName>ppt_w</p:attrName>
                                        </p:attrNameLst>
                                      </p:cBhvr>
                                      <p:tavLst>
                                        <p:tav tm="0">
                                          <p:val>
                                            <p:fltVal val="0"/>
                                          </p:val>
                                        </p:tav>
                                        <p:tav tm="100000">
                                          <p:val>
                                            <p:strVal val="#ppt_w"/>
                                          </p:val>
                                        </p:tav>
                                      </p:tavLst>
                                    </p:anim>
                                    <p:anim calcmode="lin" valueType="num">
                                      <p:cBhvr>
                                        <p:cTn id="51" dur="500" fill="hold"/>
                                        <p:tgtEl>
                                          <p:spTgt spid="41"/>
                                        </p:tgtEl>
                                        <p:attrNameLst>
                                          <p:attrName>ppt_h</p:attrName>
                                        </p:attrNameLst>
                                      </p:cBhvr>
                                      <p:tavLst>
                                        <p:tav tm="0">
                                          <p:val>
                                            <p:fltVal val="0"/>
                                          </p:val>
                                        </p:tav>
                                        <p:tav tm="100000">
                                          <p:val>
                                            <p:strVal val="#ppt_h"/>
                                          </p:val>
                                        </p:tav>
                                      </p:tavLst>
                                    </p:anim>
                                    <p:animEffect transition="in" filter="fade">
                                      <p:cBhvr>
                                        <p:cTn id="52" dur="5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2"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1" animBg="1"/>
      <p:bldP spid="19" grpId="2" animBg="1"/>
      <p:bldP spid="19" grpId="3" animBg="1"/>
      <p:bldP spid="20" grpId="0" animBg="1"/>
      <p:bldP spid="20" grpId="1" animBg="1"/>
      <p:bldP spid="20" grpId="2" animBg="1"/>
      <p:bldP spid="21" grpId="0" animBg="1"/>
      <p:bldP spid="21" grpId="1" animBg="1"/>
      <p:bldP spid="21" grpId="2" animBg="1"/>
      <p:bldP spid="40" grpId="0" animBg="1"/>
      <p:bldP spid="40" grpId="1" animBg="1"/>
      <p:bldP spid="41" grpId="0"/>
      <p:bldP spid="27" grpId="0" animBg="1"/>
      <p:bldP spid="29" grpId="2" animBg="1"/>
      <p:bldP spid="31" grpId="0" animBg="1"/>
      <p:bldP spid="3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B8199-61B5-4042-8347-13C26C496ECB}"/>
              </a:ext>
            </a:extLst>
          </p:cNvPr>
          <p:cNvSpPr>
            <a:spLocks noGrp="1"/>
          </p:cNvSpPr>
          <p:nvPr>
            <p:ph type="title"/>
          </p:nvPr>
        </p:nvSpPr>
        <p:spPr/>
        <p:txBody>
          <a:bodyPr>
            <a:normAutofit fontScale="90000"/>
          </a:bodyPr>
          <a:lstStyle/>
          <a:p>
            <a:r>
              <a:rPr lang="en-US" dirty="0"/>
              <a:t>How are blocks added to chain?</a:t>
            </a:r>
          </a:p>
        </p:txBody>
      </p:sp>
      <p:pic>
        <p:nvPicPr>
          <p:cNvPr id="4" name="Picture 3">
            <a:extLst>
              <a:ext uri="{FF2B5EF4-FFF2-40B4-BE49-F238E27FC236}">
                <a16:creationId xmlns:a16="http://schemas.microsoft.com/office/drawing/2014/main" id="{1DA76B21-78F4-C448-ABDB-1158AF67716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10491" y="2408536"/>
            <a:ext cx="1190746" cy="1190746"/>
          </a:xfrm>
          <a:prstGeom prst="rect">
            <a:avLst/>
          </a:prstGeom>
        </p:spPr>
      </p:pic>
      <p:pic>
        <p:nvPicPr>
          <p:cNvPr id="5" name="Picture 4">
            <a:extLst>
              <a:ext uri="{FF2B5EF4-FFF2-40B4-BE49-F238E27FC236}">
                <a16:creationId xmlns:a16="http://schemas.microsoft.com/office/drawing/2014/main" id="{CD090375-66CE-4443-8FE9-160E91100F2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9337" y="3305319"/>
            <a:ext cx="473557" cy="816478"/>
          </a:xfrm>
          <a:prstGeom prst="rect">
            <a:avLst/>
          </a:prstGeom>
        </p:spPr>
      </p:pic>
      <p:pic>
        <p:nvPicPr>
          <p:cNvPr id="6" name="Picture 5">
            <a:extLst>
              <a:ext uri="{FF2B5EF4-FFF2-40B4-BE49-F238E27FC236}">
                <a16:creationId xmlns:a16="http://schemas.microsoft.com/office/drawing/2014/main" id="{76A0AC6C-87E6-E241-A646-0F7BA576B38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9376" y="2376362"/>
            <a:ext cx="584280" cy="864318"/>
          </a:xfrm>
          <a:prstGeom prst="rect">
            <a:avLst/>
          </a:prstGeom>
        </p:spPr>
      </p:pic>
      <p:pic>
        <p:nvPicPr>
          <p:cNvPr id="7" name="Picture 6">
            <a:extLst>
              <a:ext uri="{FF2B5EF4-FFF2-40B4-BE49-F238E27FC236}">
                <a16:creationId xmlns:a16="http://schemas.microsoft.com/office/drawing/2014/main" id="{12D3169E-FC4E-904B-A2B2-9C3030192DA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765985" y="4186436"/>
            <a:ext cx="584281" cy="864321"/>
          </a:xfrm>
          <a:prstGeom prst="rect">
            <a:avLst/>
          </a:prstGeom>
        </p:spPr>
      </p:pic>
      <p:pic>
        <p:nvPicPr>
          <p:cNvPr id="10" name="Picture 9">
            <a:extLst>
              <a:ext uri="{FF2B5EF4-FFF2-40B4-BE49-F238E27FC236}">
                <a16:creationId xmlns:a16="http://schemas.microsoft.com/office/drawing/2014/main" id="{1D34F339-543B-1B42-BAC9-4D1B937F270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86910" y="3232563"/>
            <a:ext cx="1190746" cy="1190746"/>
          </a:xfrm>
          <a:prstGeom prst="rect">
            <a:avLst/>
          </a:prstGeom>
        </p:spPr>
      </p:pic>
      <p:pic>
        <p:nvPicPr>
          <p:cNvPr id="11" name="Picture 10">
            <a:extLst>
              <a:ext uri="{FF2B5EF4-FFF2-40B4-BE49-F238E27FC236}">
                <a16:creationId xmlns:a16="http://schemas.microsoft.com/office/drawing/2014/main" id="{E2BC1F2F-6C3E-E647-9424-5F47B1D336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20302" y="3580751"/>
            <a:ext cx="1190746" cy="1190746"/>
          </a:xfrm>
          <a:prstGeom prst="rect">
            <a:avLst/>
          </a:prstGeom>
        </p:spPr>
      </p:pic>
      <p:cxnSp>
        <p:nvCxnSpPr>
          <p:cNvPr id="13" name="Straight Connector 12">
            <a:extLst>
              <a:ext uri="{FF2B5EF4-FFF2-40B4-BE49-F238E27FC236}">
                <a16:creationId xmlns:a16="http://schemas.microsoft.com/office/drawing/2014/main" id="{323BE08F-EE5F-7843-B421-96E1FA70DA0B}"/>
              </a:ext>
            </a:extLst>
          </p:cNvPr>
          <p:cNvCxnSpPr/>
          <p:nvPr/>
        </p:nvCxnSpPr>
        <p:spPr>
          <a:xfrm>
            <a:off x="324091" y="1388147"/>
            <a:ext cx="83627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170C801-498A-1A4A-9A04-F7F6066028A6}"/>
              </a:ext>
            </a:extLst>
          </p:cNvPr>
          <p:cNvCxnSpPr/>
          <p:nvPr/>
        </p:nvCxnSpPr>
        <p:spPr>
          <a:xfrm>
            <a:off x="324090" y="1910937"/>
            <a:ext cx="8362709"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6DB1C4E-A813-6443-848C-9F442C4E9737}"/>
              </a:ext>
            </a:extLst>
          </p:cNvPr>
          <p:cNvSpPr txBox="1"/>
          <p:nvPr/>
        </p:nvSpPr>
        <p:spPr>
          <a:xfrm>
            <a:off x="555585" y="983848"/>
            <a:ext cx="1641796" cy="461665"/>
          </a:xfrm>
          <a:prstGeom prst="rect">
            <a:avLst/>
          </a:prstGeom>
          <a:noFill/>
        </p:spPr>
        <p:txBody>
          <a:bodyPr wrap="none" rtlCol="0">
            <a:spAutoFit/>
          </a:bodyPr>
          <a:lstStyle/>
          <a:p>
            <a:r>
              <a:rPr lang="en-US" dirty="0"/>
              <a:t>blockchain</a:t>
            </a:r>
          </a:p>
        </p:txBody>
      </p:sp>
      <p:sp>
        <p:nvSpPr>
          <p:cNvPr id="16" name="Oval 15">
            <a:extLst>
              <a:ext uri="{FF2B5EF4-FFF2-40B4-BE49-F238E27FC236}">
                <a16:creationId xmlns:a16="http://schemas.microsoft.com/office/drawing/2014/main" id="{94D9A662-E0F1-9545-8FA7-DB15F78399C0}"/>
              </a:ext>
            </a:extLst>
          </p:cNvPr>
          <p:cNvSpPr/>
          <p:nvPr/>
        </p:nvSpPr>
        <p:spPr>
          <a:xfrm>
            <a:off x="5000257" y="2376362"/>
            <a:ext cx="2986275" cy="264222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984E4DE3-CC33-6D4E-83BB-8B8D587EE66C}"/>
              </a:ext>
            </a:extLst>
          </p:cNvPr>
          <p:cNvGrpSpPr/>
          <p:nvPr/>
        </p:nvGrpSpPr>
        <p:grpSpPr>
          <a:xfrm>
            <a:off x="1043720" y="1491728"/>
            <a:ext cx="1376778" cy="325714"/>
            <a:chOff x="765985" y="1493133"/>
            <a:chExt cx="1376778" cy="325714"/>
          </a:xfrm>
        </p:grpSpPr>
        <p:sp>
          <p:nvSpPr>
            <p:cNvPr id="22" name="Rectangle 21">
              <a:extLst>
                <a:ext uri="{FF2B5EF4-FFF2-40B4-BE49-F238E27FC236}">
                  <a16:creationId xmlns:a16="http://schemas.microsoft.com/office/drawing/2014/main" id="{C1705286-AAB6-7B4C-A7E8-9C61787A2413}"/>
                </a:ext>
              </a:extLst>
            </p:cNvPr>
            <p:cNvSpPr/>
            <p:nvPr/>
          </p:nvSpPr>
          <p:spPr>
            <a:xfrm>
              <a:off x="765985" y="1493133"/>
              <a:ext cx="1376778" cy="32571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FEE3976-B36C-B343-A2C5-444E7E119399}"/>
                </a:ext>
              </a:extLst>
            </p:cNvPr>
            <p:cNvSpPr/>
            <p:nvPr/>
          </p:nvSpPr>
          <p:spPr>
            <a:xfrm>
              <a:off x="832494" y="1525813"/>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76B13D2-42DA-BA45-B1E8-7C567E0FF4A6}"/>
                </a:ext>
              </a:extLst>
            </p:cNvPr>
            <p:cNvSpPr/>
            <p:nvPr/>
          </p:nvSpPr>
          <p:spPr>
            <a:xfrm>
              <a:off x="1274908" y="1525813"/>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CC7D0DA-8E48-0946-A193-E90398CFB730}"/>
                </a:ext>
              </a:extLst>
            </p:cNvPr>
            <p:cNvSpPr/>
            <p:nvPr/>
          </p:nvSpPr>
          <p:spPr>
            <a:xfrm>
              <a:off x="1717323" y="1525813"/>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5B578FB4-E458-C64E-BF84-ACD405E5F041}"/>
              </a:ext>
            </a:extLst>
          </p:cNvPr>
          <p:cNvGrpSpPr/>
          <p:nvPr/>
        </p:nvGrpSpPr>
        <p:grpSpPr>
          <a:xfrm>
            <a:off x="6990392" y="3069705"/>
            <a:ext cx="1376778" cy="325714"/>
            <a:chOff x="765985" y="1493133"/>
            <a:chExt cx="1376778" cy="325714"/>
          </a:xfrm>
        </p:grpSpPr>
        <p:sp>
          <p:nvSpPr>
            <p:cNvPr id="31" name="Rectangle 30">
              <a:extLst>
                <a:ext uri="{FF2B5EF4-FFF2-40B4-BE49-F238E27FC236}">
                  <a16:creationId xmlns:a16="http://schemas.microsoft.com/office/drawing/2014/main" id="{205166FF-9D16-5F43-BB34-E5E0916DA497}"/>
                </a:ext>
              </a:extLst>
            </p:cNvPr>
            <p:cNvSpPr/>
            <p:nvPr/>
          </p:nvSpPr>
          <p:spPr>
            <a:xfrm>
              <a:off x="765985" y="1493133"/>
              <a:ext cx="1376778" cy="32571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86D4B5B-1187-1043-B3A2-1DDB0748EC6E}"/>
                </a:ext>
              </a:extLst>
            </p:cNvPr>
            <p:cNvSpPr/>
            <p:nvPr/>
          </p:nvSpPr>
          <p:spPr>
            <a:xfrm>
              <a:off x="832494" y="1525813"/>
              <a:ext cx="347241" cy="228654"/>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1C8E52-B09E-B942-8A02-F02103347AE2}"/>
                </a:ext>
              </a:extLst>
            </p:cNvPr>
            <p:cNvSpPr/>
            <p:nvPr/>
          </p:nvSpPr>
          <p:spPr>
            <a:xfrm>
              <a:off x="1274908" y="1525813"/>
              <a:ext cx="347241" cy="228654"/>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00DA567-8712-5C41-90BB-18DA84EF1094}"/>
                </a:ext>
              </a:extLst>
            </p:cNvPr>
            <p:cNvSpPr/>
            <p:nvPr/>
          </p:nvSpPr>
          <p:spPr>
            <a:xfrm>
              <a:off x="1717323" y="1525813"/>
              <a:ext cx="347241" cy="228654"/>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0" name="Rounded Rectangular Callout 39">
            <a:extLst>
              <a:ext uri="{FF2B5EF4-FFF2-40B4-BE49-F238E27FC236}">
                <a16:creationId xmlns:a16="http://schemas.microsoft.com/office/drawing/2014/main" id="{67E878E0-74DF-2C42-AA8C-AC5854DCD5E7}"/>
              </a:ext>
            </a:extLst>
          </p:cNvPr>
          <p:cNvSpPr/>
          <p:nvPr/>
        </p:nvSpPr>
        <p:spPr>
          <a:xfrm>
            <a:off x="7535536" y="2102212"/>
            <a:ext cx="1376777" cy="612648"/>
          </a:xfrm>
          <a:prstGeom prst="wedgeRoundRectCallout">
            <a:avLst>
              <a:gd name="adj1" fmla="val -52716"/>
              <a:gd name="adj2" fmla="val 160231"/>
              <a:gd name="adj3" fmla="val 16667"/>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dirty="0"/>
              <a:t>I am the leader</a:t>
            </a:r>
          </a:p>
        </p:txBody>
      </p:sp>
      <p:sp>
        <p:nvSpPr>
          <p:cNvPr id="41" name="TextBox 40">
            <a:extLst>
              <a:ext uri="{FF2B5EF4-FFF2-40B4-BE49-F238E27FC236}">
                <a16:creationId xmlns:a16="http://schemas.microsoft.com/office/drawing/2014/main" id="{1E3A63B6-5D58-4041-9052-3A4E5A158BEF}"/>
              </a:ext>
            </a:extLst>
          </p:cNvPr>
          <p:cNvSpPr txBox="1"/>
          <p:nvPr/>
        </p:nvSpPr>
        <p:spPr>
          <a:xfrm>
            <a:off x="5935013" y="2137020"/>
            <a:ext cx="1056700" cy="461665"/>
          </a:xfrm>
          <a:prstGeom prst="rect">
            <a:avLst/>
          </a:prstGeom>
          <a:noFill/>
        </p:spPr>
        <p:txBody>
          <a:bodyPr wrap="none" rtlCol="0">
            <a:spAutoFit/>
          </a:bodyPr>
          <a:lstStyle/>
          <a:p>
            <a:r>
              <a:rPr lang="en-US" dirty="0"/>
              <a:t>2 ETH</a:t>
            </a:r>
          </a:p>
        </p:txBody>
      </p:sp>
      <p:sp>
        <p:nvSpPr>
          <p:cNvPr id="36" name="Rectangle 35">
            <a:extLst>
              <a:ext uri="{FF2B5EF4-FFF2-40B4-BE49-F238E27FC236}">
                <a16:creationId xmlns:a16="http://schemas.microsoft.com/office/drawing/2014/main" id="{8902F9E6-695A-5849-A948-92EAD4EE18C6}"/>
              </a:ext>
            </a:extLst>
          </p:cNvPr>
          <p:cNvSpPr/>
          <p:nvPr/>
        </p:nvSpPr>
        <p:spPr>
          <a:xfrm>
            <a:off x="1452049" y="2613108"/>
            <a:ext cx="347241" cy="228654"/>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F9AF93A-561D-8F41-A3F1-2D2F36641E12}"/>
              </a:ext>
            </a:extLst>
          </p:cNvPr>
          <p:cNvSpPr/>
          <p:nvPr/>
        </p:nvSpPr>
        <p:spPr>
          <a:xfrm>
            <a:off x="1460776" y="3534451"/>
            <a:ext cx="347241" cy="228654"/>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3F43250-FFBD-E443-BB86-70B011E72F5E}"/>
              </a:ext>
            </a:extLst>
          </p:cNvPr>
          <p:cNvSpPr/>
          <p:nvPr/>
        </p:nvSpPr>
        <p:spPr>
          <a:xfrm>
            <a:off x="1460775" y="4397248"/>
            <a:ext cx="347241" cy="228654"/>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BD7E2185-7FE4-7746-AC48-2B0DA9DAFDD4}"/>
              </a:ext>
            </a:extLst>
          </p:cNvPr>
          <p:cNvSpPr txBox="1"/>
          <p:nvPr/>
        </p:nvSpPr>
        <p:spPr>
          <a:xfrm>
            <a:off x="6833943" y="4281517"/>
            <a:ext cx="1056700" cy="461665"/>
          </a:xfrm>
          <a:prstGeom prst="rect">
            <a:avLst/>
          </a:prstGeom>
          <a:noFill/>
        </p:spPr>
        <p:txBody>
          <a:bodyPr wrap="none" rtlCol="0">
            <a:spAutoFit/>
          </a:bodyPr>
          <a:lstStyle/>
          <a:p>
            <a:r>
              <a:rPr lang="en-US" dirty="0"/>
              <a:t>2 ETH</a:t>
            </a:r>
          </a:p>
        </p:txBody>
      </p:sp>
      <p:sp>
        <p:nvSpPr>
          <p:cNvPr id="8" name="TextBox 7">
            <a:extLst>
              <a:ext uri="{FF2B5EF4-FFF2-40B4-BE49-F238E27FC236}">
                <a16:creationId xmlns:a16="http://schemas.microsoft.com/office/drawing/2014/main" id="{7B37952A-0B0C-0741-8707-11C56A63F806}"/>
              </a:ext>
            </a:extLst>
          </p:cNvPr>
          <p:cNvSpPr txBox="1"/>
          <p:nvPr/>
        </p:nvSpPr>
        <p:spPr>
          <a:xfrm>
            <a:off x="4791194" y="1133605"/>
            <a:ext cx="748923" cy="769441"/>
          </a:xfrm>
          <a:prstGeom prst="rect">
            <a:avLst/>
          </a:prstGeom>
          <a:noFill/>
        </p:spPr>
        <p:txBody>
          <a:bodyPr wrap="none" rtlCol="0">
            <a:spAutoFit/>
          </a:bodyPr>
          <a:lstStyle/>
          <a:p>
            <a:r>
              <a:rPr lang="en-US" sz="4400" b="1" dirty="0"/>
              <a:t>…</a:t>
            </a:r>
          </a:p>
        </p:txBody>
      </p:sp>
      <p:sp>
        <p:nvSpPr>
          <p:cNvPr id="35" name="TextBox 34">
            <a:extLst>
              <a:ext uri="{FF2B5EF4-FFF2-40B4-BE49-F238E27FC236}">
                <a16:creationId xmlns:a16="http://schemas.microsoft.com/office/drawing/2014/main" id="{63F3C350-C237-634B-8C4C-9694619C7EC3}"/>
              </a:ext>
            </a:extLst>
          </p:cNvPr>
          <p:cNvSpPr txBox="1"/>
          <p:nvPr/>
        </p:nvSpPr>
        <p:spPr>
          <a:xfrm>
            <a:off x="182521" y="2542244"/>
            <a:ext cx="580608" cy="461665"/>
          </a:xfrm>
          <a:prstGeom prst="rect">
            <a:avLst/>
          </a:prstGeom>
          <a:noFill/>
        </p:spPr>
        <p:txBody>
          <a:bodyPr wrap="none" rtlCol="0">
            <a:spAutoFit/>
          </a:bodyPr>
          <a:lstStyle/>
          <a:p>
            <a:r>
              <a:rPr lang="en-US" b="1" dirty="0" err="1">
                <a:solidFill>
                  <a:srgbClr val="FF0000"/>
                </a:solidFill>
                <a:latin typeface="+mn-lt"/>
              </a:rPr>
              <a:t>sk</a:t>
            </a:r>
            <a:r>
              <a:rPr lang="en-US" b="1" baseline="-25000" dirty="0" err="1">
                <a:solidFill>
                  <a:srgbClr val="FF0000"/>
                </a:solidFill>
                <a:latin typeface="+mn-lt"/>
              </a:rPr>
              <a:t>A</a:t>
            </a:r>
            <a:endParaRPr lang="en-US" b="1" baseline="-25000" dirty="0">
              <a:solidFill>
                <a:srgbClr val="FF0000"/>
              </a:solidFill>
              <a:latin typeface="+mn-lt"/>
            </a:endParaRPr>
          </a:p>
        </p:txBody>
      </p:sp>
      <p:sp>
        <p:nvSpPr>
          <p:cNvPr id="42" name="TextBox 41">
            <a:extLst>
              <a:ext uri="{FF2B5EF4-FFF2-40B4-BE49-F238E27FC236}">
                <a16:creationId xmlns:a16="http://schemas.microsoft.com/office/drawing/2014/main" id="{DE788F8D-CADF-874F-9E7D-5916D71A7AA1}"/>
              </a:ext>
            </a:extLst>
          </p:cNvPr>
          <p:cNvSpPr txBox="1"/>
          <p:nvPr/>
        </p:nvSpPr>
        <p:spPr>
          <a:xfrm>
            <a:off x="182521" y="3482725"/>
            <a:ext cx="570990" cy="461665"/>
          </a:xfrm>
          <a:prstGeom prst="rect">
            <a:avLst/>
          </a:prstGeom>
          <a:noFill/>
        </p:spPr>
        <p:txBody>
          <a:bodyPr wrap="none" rtlCol="0">
            <a:spAutoFit/>
          </a:bodyPr>
          <a:lstStyle/>
          <a:p>
            <a:r>
              <a:rPr lang="en-US" b="1" dirty="0" err="1">
                <a:solidFill>
                  <a:srgbClr val="FF0000"/>
                </a:solidFill>
                <a:latin typeface="+mn-lt"/>
              </a:rPr>
              <a:t>sk</a:t>
            </a:r>
            <a:r>
              <a:rPr lang="en-US" b="1" baseline="-25000" dirty="0" err="1">
                <a:solidFill>
                  <a:srgbClr val="FF0000"/>
                </a:solidFill>
                <a:latin typeface="+mn-lt"/>
              </a:rPr>
              <a:t>B</a:t>
            </a:r>
            <a:endParaRPr lang="en-US" b="1" baseline="-25000" dirty="0">
              <a:solidFill>
                <a:srgbClr val="FF0000"/>
              </a:solidFill>
              <a:latin typeface="+mn-lt"/>
            </a:endParaRPr>
          </a:p>
        </p:txBody>
      </p:sp>
      <p:sp>
        <p:nvSpPr>
          <p:cNvPr id="43" name="TextBox 42">
            <a:extLst>
              <a:ext uri="{FF2B5EF4-FFF2-40B4-BE49-F238E27FC236}">
                <a16:creationId xmlns:a16="http://schemas.microsoft.com/office/drawing/2014/main" id="{39ECDC21-2FAB-9E4C-BFBF-F01BC23B1ACB}"/>
              </a:ext>
            </a:extLst>
          </p:cNvPr>
          <p:cNvSpPr txBox="1"/>
          <p:nvPr/>
        </p:nvSpPr>
        <p:spPr>
          <a:xfrm>
            <a:off x="182521" y="4441926"/>
            <a:ext cx="564578" cy="461665"/>
          </a:xfrm>
          <a:prstGeom prst="rect">
            <a:avLst/>
          </a:prstGeom>
          <a:noFill/>
        </p:spPr>
        <p:txBody>
          <a:bodyPr wrap="none" rtlCol="0">
            <a:spAutoFit/>
          </a:bodyPr>
          <a:lstStyle/>
          <a:p>
            <a:r>
              <a:rPr lang="en-US" b="1" dirty="0" err="1">
                <a:solidFill>
                  <a:srgbClr val="FF0000"/>
                </a:solidFill>
                <a:latin typeface="+mn-lt"/>
              </a:rPr>
              <a:t>sk</a:t>
            </a:r>
            <a:r>
              <a:rPr lang="en-US" b="1" baseline="-25000" dirty="0" err="1">
                <a:solidFill>
                  <a:srgbClr val="FF0000"/>
                </a:solidFill>
                <a:latin typeface="+mn-lt"/>
              </a:rPr>
              <a:t>C</a:t>
            </a:r>
            <a:endParaRPr lang="en-US" b="1" baseline="-25000" dirty="0">
              <a:solidFill>
                <a:srgbClr val="FF0000"/>
              </a:solidFill>
              <a:latin typeface="+mn-lt"/>
            </a:endParaRPr>
          </a:p>
        </p:txBody>
      </p:sp>
    </p:spTree>
    <p:extLst>
      <p:ext uri="{BB962C8B-B14F-4D97-AF65-F5344CB8AC3E}">
        <p14:creationId xmlns:p14="http://schemas.microsoft.com/office/powerpoint/2010/main" val="65906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44444E-6 -1.97531E-6 L 0.36371 0.15679 " pathEditMode="relative" rAng="0" ptsTypes="AA">
                                      <p:cBhvr>
                                        <p:cTn id="6" dur="1000" fill="hold"/>
                                        <p:tgtEl>
                                          <p:spTgt spid="36"/>
                                        </p:tgtEl>
                                        <p:attrNameLst>
                                          <p:attrName>ppt_x</p:attrName>
                                          <p:attrName>ppt_y</p:attrName>
                                        </p:attrNameLst>
                                      </p:cBhvr>
                                      <p:rCtr x="18594" y="7654"/>
                                    </p:animMotion>
                                  </p:childTnLst>
                                </p:cTn>
                              </p:par>
                              <p:par>
                                <p:cTn id="7" presetID="0" presetClass="path" presetSubtype="0" accel="50000" decel="50000" fill="hold" grpId="0" nodeType="withEffect">
                                  <p:stCondLst>
                                    <p:cond delay="0"/>
                                  </p:stCondLst>
                                  <p:childTnLst>
                                    <p:animMotion origin="layout" path="M 4.16667E-6 7.40741E-7 L 0.35625 0.00957 " pathEditMode="relative" rAng="0" ptsTypes="AA">
                                      <p:cBhvr>
                                        <p:cTn id="8" dur="1000" fill="hold"/>
                                        <p:tgtEl>
                                          <p:spTgt spid="37"/>
                                        </p:tgtEl>
                                        <p:attrNameLst>
                                          <p:attrName>ppt_x</p:attrName>
                                          <p:attrName>ppt_y</p:attrName>
                                        </p:attrNameLst>
                                      </p:cBhvr>
                                      <p:rCtr x="17812" y="463"/>
                                    </p:animMotion>
                                  </p:childTnLst>
                                </p:cTn>
                              </p:par>
                              <p:par>
                                <p:cTn id="9" presetID="0" presetClass="path" presetSubtype="0" accel="50000" decel="50000" fill="hold" grpId="0" nodeType="withEffect">
                                  <p:stCondLst>
                                    <p:cond delay="0"/>
                                  </p:stCondLst>
                                  <p:childTnLst>
                                    <p:animMotion origin="layout" path="M 4.16667E-6 -4.93827E-7 L 0.35625 -0.13364 " pathEditMode="relative" rAng="0" ptsTypes="AA">
                                      <p:cBhvr>
                                        <p:cTn id="10" dur="1000" fill="hold"/>
                                        <p:tgtEl>
                                          <p:spTgt spid="38"/>
                                        </p:tgtEl>
                                        <p:attrNameLst>
                                          <p:attrName>ppt_x</p:attrName>
                                          <p:attrName>ppt_y</p:attrName>
                                        </p:attrNameLst>
                                      </p:cBhvr>
                                      <p:rCtr x="17812" y="-6698"/>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par>
                          <p:cTn id="25" fill="hold">
                            <p:stCondLst>
                              <p:cond delay="0"/>
                            </p:stCondLst>
                            <p:childTnLst>
                              <p:par>
                                <p:cTn id="26" presetID="0" presetClass="path" presetSubtype="0" accel="50000" decel="50000" fill="hold" nodeType="afterEffect">
                                  <p:stCondLst>
                                    <p:cond delay="0"/>
                                  </p:stCondLst>
                                  <p:childTnLst>
                                    <p:animMotion origin="layout" path="M 2.77778E-6 -3.20988E-6 L -0.43125 -0.30555 " pathEditMode="relative" rAng="0" ptsTypes="AA">
                                      <p:cBhvr>
                                        <p:cTn id="27" dur="1000" fill="hold"/>
                                        <p:tgtEl>
                                          <p:spTgt spid="30"/>
                                        </p:tgtEl>
                                        <p:attrNameLst>
                                          <p:attrName>ppt_x</p:attrName>
                                          <p:attrName>ppt_y</p:attrName>
                                        </p:attrNameLst>
                                      </p:cBhvr>
                                      <p:rCtr x="-21563" y="-15278"/>
                                    </p:animMotion>
                                  </p:childTnLst>
                                </p:cTn>
                              </p:par>
                            </p:childTnLst>
                          </p:cTn>
                        </p:par>
                        <p:par>
                          <p:cTn id="28" fill="hold">
                            <p:stCondLst>
                              <p:cond delay="1000"/>
                            </p:stCondLst>
                            <p:childTnLst>
                              <p:par>
                                <p:cTn id="29" presetID="1" presetClass="exit" presetSubtype="0" fill="hold" grpId="1" nodeType="afterEffect">
                                  <p:stCondLst>
                                    <p:cond delay="0"/>
                                  </p:stCondLst>
                                  <p:childTnLst>
                                    <p:set>
                                      <p:cBhvr>
                                        <p:cTn id="30" dur="1" fill="hold">
                                          <p:stCondLst>
                                            <p:cond delay="0"/>
                                          </p:stCondLst>
                                        </p:cTn>
                                        <p:tgtEl>
                                          <p:spTgt spid="40"/>
                                        </p:tgtEl>
                                        <p:attrNameLst>
                                          <p:attrName>style.visibility</p:attrName>
                                        </p:attrNameLst>
                                      </p:cBhvr>
                                      <p:to>
                                        <p:strVal val="hidden"/>
                                      </p:to>
                                    </p:set>
                                  </p:childTnLst>
                                </p:cTn>
                              </p:par>
                            </p:childTnLst>
                          </p:cTn>
                        </p:par>
                        <p:par>
                          <p:cTn id="31" fill="hold">
                            <p:stCondLst>
                              <p:cond delay="1000"/>
                            </p:stCondLst>
                            <p:childTnLst>
                              <p:par>
                                <p:cTn id="32" presetID="53" presetClass="entr" presetSubtype="16"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p:cTn id="34" dur="500" fill="hold"/>
                                        <p:tgtEl>
                                          <p:spTgt spid="39"/>
                                        </p:tgtEl>
                                        <p:attrNameLst>
                                          <p:attrName>ppt_w</p:attrName>
                                        </p:attrNameLst>
                                      </p:cBhvr>
                                      <p:tavLst>
                                        <p:tav tm="0">
                                          <p:val>
                                            <p:fltVal val="0"/>
                                          </p:val>
                                        </p:tav>
                                        <p:tav tm="100000">
                                          <p:val>
                                            <p:strVal val="#ppt_w"/>
                                          </p:val>
                                        </p:tav>
                                      </p:tavLst>
                                    </p:anim>
                                    <p:anim calcmode="lin" valueType="num">
                                      <p:cBhvr>
                                        <p:cTn id="35" dur="500" fill="hold"/>
                                        <p:tgtEl>
                                          <p:spTgt spid="39"/>
                                        </p:tgtEl>
                                        <p:attrNameLst>
                                          <p:attrName>ppt_h</p:attrName>
                                        </p:attrNameLst>
                                      </p:cBhvr>
                                      <p:tavLst>
                                        <p:tav tm="0">
                                          <p:val>
                                            <p:fltVal val="0"/>
                                          </p:val>
                                        </p:tav>
                                        <p:tav tm="100000">
                                          <p:val>
                                            <p:strVal val="#ppt_h"/>
                                          </p:val>
                                        </p:tav>
                                      </p:tavLst>
                                    </p:anim>
                                    <p:animEffect transition="in" filter="fade">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36" grpId="0" animBg="1"/>
      <p:bldP spid="36" grpId="1" animBg="1"/>
      <p:bldP spid="37" grpId="0" animBg="1"/>
      <p:bldP spid="37" grpId="1" animBg="1"/>
      <p:bldP spid="38" grpId="0" animBg="1"/>
      <p:bldP spid="38" grpId="1" animBg="1"/>
      <p:bldP spid="39"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5960-45BF-BE4F-BEA3-12BC40198B1E}"/>
              </a:ext>
            </a:extLst>
          </p:cNvPr>
          <p:cNvSpPr>
            <a:spLocks noGrp="1"/>
          </p:cNvSpPr>
          <p:nvPr>
            <p:ph type="title"/>
          </p:nvPr>
        </p:nvSpPr>
        <p:spPr/>
        <p:txBody>
          <a:bodyPr>
            <a:normAutofit fontScale="90000"/>
          </a:bodyPr>
          <a:lstStyle/>
          <a:p>
            <a:r>
              <a:rPr lang="en-US" dirty="0"/>
              <a:t>Why is consensus a hard problem?</a:t>
            </a:r>
          </a:p>
        </p:txBody>
      </p:sp>
      <p:pic>
        <p:nvPicPr>
          <p:cNvPr id="4" name="Picture 3">
            <a:extLst>
              <a:ext uri="{FF2B5EF4-FFF2-40B4-BE49-F238E27FC236}">
                <a16:creationId xmlns:a16="http://schemas.microsoft.com/office/drawing/2014/main" id="{03103582-987A-FD4A-92D4-C07DC2AC4FB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26314" y="1657368"/>
            <a:ext cx="1190746" cy="1190746"/>
          </a:xfrm>
          <a:prstGeom prst="rect">
            <a:avLst/>
          </a:prstGeom>
        </p:spPr>
      </p:pic>
      <p:pic>
        <p:nvPicPr>
          <p:cNvPr id="5" name="Picture 4">
            <a:extLst>
              <a:ext uri="{FF2B5EF4-FFF2-40B4-BE49-F238E27FC236}">
                <a16:creationId xmlns:a16="http://schemas.microsoft.com/office/drawing/2014/main" id="{B32357B3-8F30-7043-A7BB-37DDB771B90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21002" y="1692552"/>
            <a:ext cx="1190746" cy="1190746"/>
          </a:xfrm>
          <a:prstGeom prst="rect">
            <a:avLst/>
          </a:prstGeom>
        </p:spPr>
      </p:pic>
      <p:pic>
        <p:nvPicPr>
          <p:cNvPr id="6" name="Picture 5">
            <a:extLst>
              <a:ext uri="{FF2B5EF4-FFF2-40B4-BE49-F238E27FC236}">
                <a16:creationId xmlns:a16="http://schemas.microsoft.com/office/drawing/2014/main" id="{A56BCC35-699F-8F4E-9620-AB32612AD1D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26314" y="3162093"/>
            <a:ext cx="1190746" cy="1190746"/>
          </a:xfrm>
          <a:prstGeom prst="rect">
            <a:avLst/>
          </a:prstGeom>
        </p:spPr>
      </p:pic>
      <p:pic>
        <p:nvPicPr>
          <p:cNvPr id="7" name="Picture 6">
            <a:extLst>
              <a:ext uri="{FF2B5EF4-FFF2-40B4-BE49-F238E27FC236}">
                <a16:creationId xmlns:a16="http://schemas.microsoft.com/office/drawing/2014/main" id="{A61B84AF-88D5-5C40-A906-F1A8B243B8E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05237" y="3292834"/>
            <a:ext cx="1190746" cy="1190746"/>
          </a:xfrm>
          <a:prstGeom prst="rect">
            <a:avLst/>
          </a:prstGeom>
        </p:spPr>
      </p:pic>
      <p:grpSp>
        <p:nvGrpSpPr>
          <p:cNvPr id="11" name="Group 10">
            <a:extLst>
              <a:ext uri="{FF2B5EF4-FFF2-40B4-BE49-F238E27FC236}">
                <a16:creationId xmlns:a16="http://schemas.microsoft.com/office/drawing/2014/main" id="{211ADBA3-CA7D-5A4B-AF08-D7EC99660781}"/>
              </a:ext>
            </a:extLst>
          </p:cNvPr>
          <p:cNvGrpSpPr/>
          <p:nvPr/>
        </p:nvGrpSpPr>
        <p:grpSpPr>
          <a:xfrm>
            <a:off x="1135568" y="1685955"/>
            <a:ext cx="1190746" cy="461665"/>
            <a:chOff x="1135568" y="1685955"/>
            <a:chExt cx="1190746" cy="461665"/>
          </a:xfrm>
        </p:grpSpPr>
        <p:cxnSp>
          <p:nvCxnSpPr>
            <p:cNvPr id="9" name="Straight Arrow Connector 8">
              <a:extLst>
                <a:ext uri="{FF2B5EF4-FFF2-40B4-BE49-F238E27FC236}">
                  <a16:creationId xmlns:a16="http://schemas.microsoft.com/office/drawing/2014/main" id="{8630DE90-5E08-C14A-BF5A-C99939FA2497}"/>
                </a:ext>
              </a:extLst>
            </p:cNvPr>
            <p:cNvCxnSpPr/>
            <p:nvPr/>
          </p:nvCxnSpPr>
          <p:spPr>
            <a:xfrm>
              <a:off x="1229710" y="2065283"/>
              <a:ext cx="10966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ABB9C3EC-1E0E-1F44-B4E8-4F74C793409E}"/>
                </a:ext>
              </a:extLst>
            </p:cNvPr>
            <p:cNvSpPr txBox="1"/>
            <p:nvPr/>
          </p:nvSpPr>
          <p:spPr>
            <a:xfrm>
              <a:off x="1135568" y="1685955"/>
              <a:ext cx="610360" cy="461665"/>
            </a:xfrm>
            <a:prstGeom prst="rect">
              <a:avLst/>
            </a:prstGeom>
            <a:noFill/>
          </p:spPr>
          <p:txBody>
            <a:bodyPr wrap="none" rtlCol="0">
              <a:spAutoFit/>
            </a:bodyPr>
            <a:lstStyle/>
            <a:p>
              <a:pPr algn="l"/>
              <a:r>
                <a:rPr lang="en-US" dirty="0">
                  <a:latin typeface="+mn-lt"/>
                </a:rPr>
                <a:t>Tx1</a:t>
              </a:r>
            </a:p>
          </p:txBody>
        </p:sp>
      </p:grpSp>
      <p:grpSp>
        <p:nvGrpSpPr>
          <p:cNvPr id="12" name="Group 11">
            <a:extLst>
              <a:ext uri="{FF2B5EF4-FFF2-40B4-BE49-F238E27FC236}">
                <a16:creationId xmlns:a16="http://schemas.microsoft.com/office/drawing/2014/main" id="{9FA65714-6BE2-E443-9B7E-80C259408CC9}"/>
              </a:ext>
            </a:extLst>
          </p:cNvPr>
          <p:cNvGrpSpPr/>
          <p:nvPr/>
        </p:nvGrpSpPr>
        <p:grpSpPr>
          <a:xfrm>
            <a:off x="1083776" y="3292834"/>
            <a:ext cx="1190746" cy="461665"/>
            <a:chOff x="1135568" y="1685955"/>
            <a:chExt cx="1190746" cy="461665"/>
          </a:xfrm>
        </p:grpSpPr>
        <p:cxnSp>
          <p:nvCxnSpPr>
            <p:cNvPr id="13" name="Straight Arrow Connector 12">
              <a:extLst>
                <a:ext uri="{FF2B5EF4-FFF2-40B4-BE49-F238E27FC236}">
                  <a16:creationId xmlns:a16="http://schemas.microsoft.com/office/drawing/2014/main" id="{9A5CB3B3-290F-1641-A706-E1E1DA7961C2}"/>
                </a:ext>
              </a:extLst>
            </p:cNvPr>
            <p:cNvCxnSpPr/>
            <p:nvPr/>
          </p:nvCxnSpPr>
          <p:spPr>
            <a:xfrm>
              <a:off x="1229710" y="2065283"/>
              <a:ext cx="10966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A2177F6-EADF-EF49-9428-0655DFCD8AD7}"/>
                </a:ext>
              </a:extLst>
            </p:cNvPr>
            <p:cNvSpPr txBox="1"/>
            <p:nvPr/>
          </p:nvSpPr>
          <p:spPr>
            <a:xfrm>
              <a:off x="1135568" y="1685955"/>
              <a:ext cx="610360" cy="461665"/>
            </a:xfrm>
            <a:prstGeom prst="rect">
              <a:avLst/>
            </a:prstGeom>
            <a:noFill/>
          </p:spPr>
          <p:txBody>
            <a:bodyPr wrap="none" rtlCol="0">
              <a:spAutoFit/>
            </a:bodyPr>
            <a:lstStyle/>
            <a:p>
              <a:pPr algn="l"/>
              <a:r>
                <a:rPr lang="en-US" dirty="0">
                  <a:latin typeface="+mn-lt"/>
                </a:rPr>
                <a:t>Tx2</a:t>
              </a:r>
            </a:p>
          </p:txBody>
        </p:sp>
      </p:grpSp>
      <p:grpSp>
        <p:nvGrpSpPr>
          <p:cNvPr id="15" name="Group 14">
            <a:extLst>
              <a:ext uri="{FF2B5EF4-FFF2-40B4-BE49-F238E27FC236}">
                <a16:creationId xmlns:a16="http://schemas.microsoft.com/office/drawing/2014/main" id="{F8D08FEC-4C02-F34B-A2D8-A9CAD7FC73E8}"/>
              </a:ext>
            </a:extLst>
          </p:cNvPr>
          <p:cNvGrpSpPr/>
          <p:nvPr/>
        </p:nvGrpSpPr>
        <p:grpSpPr>
          <a:xfrm flipH="1">
            <a:off x="7027514" y="1834450"/>
            <a:ext cx="1190746" cy="461665"/>
            <a:chOff x="1135568" y="1685955"/>
            <a:chExt cx="1190746" cy="461665"/>
          </a:xfrm>
        </p:grpSpPr>
        <p:cxnSp>
          <p:nvCxnSpPr>
            <p:cNvPr id="16" name="Straight Arrow Connector 15">
              <a:extLst>
                <a:ext uri="{FF2B5EF4-FFF2-40B4-BE49-F238E27FC236}">
                  <a16:creationId xmlns:a16="http://schemas.microsoft.com/office/drawing/2014/main" id="{362D3B21-DF94-E54B-B8EC-4F0F97E594D1}"/>
                </a:ext>
              </a:extLst>
            </p:cNvPr>
            <p:cNvCxnSpPr/>
            <p:nvPr/>
          </p:nvCxnSpPr>
          <p:spPr>
            <a:xfrm>
              <a:off x="1229710" y="2065283"/>
              <a:ext cx="10966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FAB5148-0505-7B47-84AC-C86305933A2F}"/>
                </a:ext>
              </a:extLst>
            </p:cNvPr>
            <p:cNvSpPr txBox="1"/>
            <p:nvPr/>
          </p:nvSpPr>
          <p:spPr>
            <a:xfrm>
              <a:off x="1135568" y="1685955"/>
              <a:ext cx="610360" cy="461665"/>
            </a:xfrm>
            <a:prstGeom prst="rect">
              <a:avLst/>
            </a:prstGeom>
            <a:noFill/>
          </p:spPr>
          <p:txBody>
            <a:bodyPr wrap="none" rtlCol="0">
              <a:spAutoFit/>
            </a:bodyPr>
            <a:lstStyle/>
            <a:p>
              <a:pPr algn="l"/>
              <a:r>
                <a:rPr lang="en-US" dirty="0">
                  <a:latin typeface="+mn-lt"/>
                </a:rPr>
                <a:t>Tx3</a:t>
              </a:r>
            </a:p>
          </p:txBody>
        </p:sp>
      </p:grpSp>
      <p:grpSp>
        <p:nvGrpSpPr>
          <p:cNvPr id="18" name="Group 17">
            <a:extLst>
              <a:ext uri="{FF2B5EF4-FFF2-40B4-BE49-F238E27FC236}">
                <a16:creationId xmlns:a16="http://schemas.microsoft.com/office/drawing/2014/main" id="{669DA028-1EE0-674F-B28B-1633BD821977}"/>
              </a:ext>
            </a:extLst>
          </p:cNvPr>
          <p:cNvGrpSpPr/>
          <p:nvPr/>
        </p:nvGrpSpPr>
        <p:grpSpPr>
          <a:xfrm flipH="1">
            <a:off x="7063471" y="3250513"/>
            <a:ext cx="1190746" cy="461665"/>
            <a:chOff x="1135568" y="1685955"/>
            <a:chExt cx="1190746" cy="461665"/>
          </a:xfrm>
        </p:grpSpPr>
        <p:cxnSp>
          <p:nvCxnSpPr>
            <p:cNvPr id="19" name="Straight Arrow Connector 18">
              <a:extLst>
                <a:ext uri="{FF2B5EF4-FFF2-40B4-BE49-F238E27FC236}">
                  <a16:creationId xmlns:a16="http://schemas.microsoft.com/office/drawing/2014/main" id="{61633306-3810-FD43-AD23-01AC537DDBD0}"/>
                </a:ext>
              </a:extLst>
            </p:cNvPr>
            <p:cNvCxnSpPr/>
            <p:nvPr/>
          </p:nvCxnSpPr>
          <p:spPr>
            <a:xfrm>
              <a:off x="1229710" y="2065283"/>
              <a:ext cx="10966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F39D9FAB-3BF7-3048-A698-A56C7482D9F0}"/>
                </a:ext>
              </a:extLst>
            </p:cNvPr>
            <p:cNvSpPr txBox="1"/>
            <p:nvPr/>
          </p:nvSpPr>
          <p:spPr>
            <a:xfrm>
              <a:off x="1135568" y="1685955"/>
              <a:ext cx="610360" cy="461665"/>
            </a:xfrm>
            <a:prstGeom prst="rect">
              <a:avLst/>
            </a:prstGeom>
            <a:noFill/>
          </p:spPr>
          <p:txBody>
            <a:bodyPr wrap="none" rtlCol="0">
              <a:spAutoFit/>
            </a:bodyPr>
            <a:lstStyle/>
            <a:p>
              <a:pPr algn="l"/>
              <a:r>
                <a:rPr lang="en-US" dirty="0">
                  <a:latin typeface="+mn-lt"/>
                </a:rPr>
                <a:t>Tx4</a:t>
              </a:r>
            </a:p>
          </p:txBody>
        </p:sp>
      </p:grpSp>
      <p:sp>
        <p:nvSpPr>
          <p:cNvPr id="21" name="Cloud Callout 20">
            <a:extLst>
              <a:ext uri="{FF2B5EF4-FFF2-40B4-BE49-F238E27FC236}">
                <a16:creationId xmlns:a16="http://schemas.microsoft.com/office/drawing/2014/main" id="{DC85870C-0C9F-E746-BF99-4539175801F5}"/>
              </a:ext>
            </a:extLst>
          </p:cNvPr>
          <p:cNvSpPr/>
          <p:nvPr/>
        </p:nvSpPr>
        <p:spPr>
          <a:xfrm>
            <a:off x="2128154" y="936474"/>
            <a:ext cx="3093759" cy="612648"/>
          </a:xfrm>
          <a:prstGeom prst="cloudCallout">
            <a:avLst>
              <a:gd name="adj1" fmla="val -9750"/>
              <a:gd name="adj2" fmla="val 88233"/>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Tx1, Tx2, Tx3, Tx4</a:t>
            </a:r>
          </a:p>
        </p:txBody>
      </p:sp>
      <p:sp>
        <p:nvSpPr>
          <p:cNvPr id="25" name="Cloud Callout 24">
            <a:extLst>
              <a:ext uri="{FF2B5EF4-FFF2-40B4-BE49-F238E27FC236}">
                <a16:creationId xmlns:a16="http://schemas.microsoft.com/office/drawing/2014/main" id="{4AC5772A-861D-1848-BFF5-2D64CAC762F8}"/>
              </a:ext>
            </a:extLst>
          </p:cNvPr>
          <p:cNvSpPr/>
          <p:nvPr/>
        </p:nvSpPr>
        <p:spPr>
          <a:xfrm>
            <a:off x="6028936" y="934267"/>
            <a:ext cx="3093759" cy="612648"/>
          </a:xfrm>
          <a:prstGeom prst="cloudCallout">
            <a:avLst>
              <a:gd name="adj1" fmla="val -21980"/>
              <a:gd name="adj2" fmla="val 103673"/>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Tx1, Tx2, Tx3, Tx4</a:t>
            </a:r>
          </a:p>
        </p:txBody>
      </p:sp>
      <p:sp>
        <p:nvSpPr>
          <p:cNvPr id="26" name="Cloud Callout 25">
            <a:extLst>
              <a:ext uri="{FF2B5EF4-FFF2-40B4-BE49-F238E27FC236}">
                <a16:creationId xmlns:a16="http://schemas.microsoft.com/office/drawing/2014/main" id="{1B8F8905-8808-FB40-BA7B-8BE1A34DD52F}"/>
              </a:ext>
            </a:extLst>
          </p:cNvPr>
          <p:cNvSpPr/>
          <p:nvPr/>
        </p:nvSpPr>
        <p:spPr>
          <a:xfrm>
            <a:off x="6096977" y="4483580"/>
            <a:ext cx="3093759" cy="612648"/>
          </a:xfrm>
          <a:prstGeom prst="cloudCallout">
            <a:avLst>
              <a:gd name="adj1" fmla="val -29624"/>
              <a:gd name="adj2" fmla="val -89327"/>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Tx1, Tx2, Tx3, Tx4</a:t>
            </a:r>
          </a:p>
        </p:txBody>
      </p:sp>
      <p:cxnSp>
        <p:nvCxnSpPr>
          <p:cNvPr id="29" name="Straight Arrow Connector 28">
            <a:extLst>
              <a:ext uri="{FF2B5EF4-FFF2-40B4-BE49-F238E27FC236}">
                <a16:creationId xmlns:a16="http://schemas.microsoft.com/office/drawing/2014/main" id="{F3ADC30D-A4E5-2E41-9754-7E500EE7D1B7}"/>
              </a:ext>
            </a:extLst>
          </p:cNvPr>
          <p:cNvCxnSpPr>
            <a:stCxn id="4" idx="3"/>
            <a:endCxn id="5" idx="1"/>
          </p:cNvCxnSpPr>
          <p:nvPr/>
        </p:nvCxnSpPr>
        <p:spPr>
          <a:xfrm>
            <a:off x="3517060" y="2252741"/>
            <a:ext cx="2303942" cy="35184"/>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6C5CE3B-E74B-4F46-98C9-6EC95AF800CC}"/>
              </a:ext>
            </a:extLst>
          </p:cNvPr>
          <p:cNvCxnSpPr/>
          <p:nvPr/>
        </p:nvCxnSpPr>
        <p:spPr>
          <a:xfrm>
            <a:off x="3573814" y="3888207"/>
            <a:ext cx="2303942" cy="35184"/>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94580D3-E9F9-9045-BB06-6D2E77B20BAE}"/>
              </a:ext>
            </a:extLst>
          </p:cNvPr>
          <p:cNvCxnSpPr>
            <a:cxnSpLocks/>
          </p:cNvCxnSpPr>
          <p:nvPr/>
        </p:nvCxnSpPr>
        <p:spPr>
          <a:xfrm>
            <a:off x="2937453" y="2830963"/>
            <a:ext cx="0" cy="299598"/>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92DFA428-AA5E-4648-89BA-A2565454A8A5}"/>
              </a:ext>
            </a:extLst>
          </p:cNvPr>
          <p:cNvPicPr>
            <a:picLocks noChangeAspect="1"/>
          </p:cNvPicPr>
          <p:nvPr/>
        </p:nvPicPr>
        <p:blipFill>
          <a:blip r:embed="rId3"/>
          <a:stretch>
            <a:fillRect/>
          </a:stretch>
        </p:blipFill>
        <p:spPr>
          <a:xfrm>
            <a:off x="6295725" y="2815016"/>
            <a:ext cx="241300" cy="546100"/>
          </a:xfrm>
          <a:prstGeom prst="rect">
            <a:avLst/>
          </a:prstGeom>
        </p:spPr>
      </p:pic>
      <p:sp>
        <p:nvSpPr>
          <p:cNvPr id="36" name="Cloud Callout 35">
            <a:extLst>
              <a:ext uri="{FF2B5EF4-FFF2-40B4-BE49-F238E27FC236}">
                <a16:creationId xmlns:a16="http://schemas.microsoft.com/office/drawing/2014/main" id="{70EDD075-1977-7D4D-B7E5-AFF5B5EA9286}"/>
              </a:ext>
            </a:extLst>
          </p:cNvPr>
          <p:cNvSpPr/>
          <p:nvPr/>
        </p:nvSpPr>
        <p:spPr>
          <a:xfrm>
            <a:off x="2693904" y="4453850"/>
            <a:ext cx="3093759" cy="612648"/>
          </a:xfrm>
          <a:prstGeom prst="cloudCallout">
            <a:avLst>
              <a:gd name="adj1" fmla="val -29514"/>
              <a:gd name="adj2" fmla="val -92085"/>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Tx1, Tx2, Tx3, Tx4</a:t>
            </a:r>
          </a:p>
        </p:txBody>
      </p:sp>
    </p:spTree>
    <p:extLst>
      <p:ext uri="{BB962C8B-B14F-4D97-AF65-F5344CB8AC3E}">
        <p14:creationId xmlns:p14="http://schemas.microsoft.com/office/powerpoint/2010/main" val="9957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2"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right)">
                                      <p:cBhvr>
                                        <p:cTn id="13" dur="500"/>
                                        <p:tgtEl>
                                          <p:spTgt spid="15"/>
                                        </p:tgtEl>
                                      </p:cBhvr>
                                    </p:animEffect>
                                  </p:childTnLst>
                                </p:cTn>
                              </p:par>
                              <p:par>
                                <p:cTn id="14" presetID="22" presetClass="entr" presetSubtype="2"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right)">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6" grpId="0" animBg="1"/>
      <p:bldP spid="3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5960-45BF-BE4F-BEA3-12BC40198B1E}"/>
              </a:ext>
            </a:extLst>
          </p:cNvPr>
          <p:cNvSpPr>
            <a:spLocks noGrp="1"/>
          </p:cNvSpPr>
          <p:nvPr>
            <p:ph type="title"/>
          </p:nvPr>
        </p:nvSpPr>
        <p:spPr/>
        <p:txBody>
          <a:bodyPr>
            <a:normAutofit fontScale="90000"/>
          </a:bodyPr>
          <a:lstStyle/>
          <a:p>
            <a:r>
              <a:rPr lang="en-US" dirty="0"/>
              <a:t>Why is consensus a hard problem?</a:t>
            </a:r>
          </a:p>
        </p:txBody>
      </p:sp>
      <p:pic>
        <p:nvPicPr>
          <p:cNvPr id="4" name="Picture 3">
            <a:extLst>
              <a:ext uri="{FF2B5EF4-FFF2-40B4-BE49-F238E27FC236}">
                <a16:creationId xmlns:a16="http://schemas.microsoft.com/office/drawing/2014/main" id="{03103582-987A-FD4A-92D4-C07DC2AC4FB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6314" y="1657368"/>
            <a:ext cx="1190746" cy="1190746"/>
          </a:xfrm>
          <a:prstGeom prst="rect">
            <a:avLst/>
          </a:prstGeom>
        </p:spPr>
      </p:pic>
      <p:pic>
        <p:nvPicPr>
          <p:cNvPr id="5" name="Picture 4">
            <a:extLst>
              <a:ext uri="{FF2B5EF4-FFF2-40B4-BE49-F238E27FC236}">
                <a16:creationId xmlns:a16="http://schemas.microsoft.com/office/drawing/2014/main" id="{B32357B3-8F30-7043-A7BB-37DDB771B90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21002" y="1692552"/>
            <a:ext cx="1190746" cy="1190746"/>
          </a:xfrm>
          <a:prstGeom prst="rect">
            <a:avLst/>
          </a:prstGeom>
        </p:spPr>
      </p:pic>
      <p:pic>
        <p:nvPicPr>
          <p:cNvPr id="6" name="Picture 5">
            <a:extLst>
              <a:ext uri="{FF2B5EF4-FFF2-40B4-BE49-F238E27FC236}">
                <a16:creationId xmlns:a16="http://schemas.microsoft.com/office/drawing/2014/main" id="{A56BCC35-699F-8F4E-9620-AB32612AD1D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6314" y="3162093"/>
            <a:ext cx="1190746" cy="1190746"/>
          </a:xfrm>
          <a:prstGeom prst="rect">
            <a:avLst/>
          </a:prstGeom>
        </p:spPr>
      </p:pic>
      <p:pic>
        <p:nvPicPr>
          <p:cNvPr id="7" name="Picture 6">
            <a:extLst>
              <a:ext uri="{FF2B5EF4-FFF2-40B4-BE49-F238E27FC236}">
                <a16:creationId xmlns:a16="http://schemas.microsoft.com/office/drawing/2014/main" id="{A61B84AF-88D5-5C40-A906-F1A8B243B8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05237" y="3292834"/>
            <a:ext cx="1190746" cy="1190746"/>
          </a:xfrm>
          <a:prstGeom prst="rect">
            <a:avLst/>
          </a:prstGeom>
        </p:spPr>
      </p:pic>
      <p:grpSp>
        <p:nvGrpSpPr>
          <p:cNvPr id="11" name="Group 10">
            <a:extLst>
              <a:ext uri="{FF2B5EF4-FFF2-40B4-BE49-F238E27FC236}">
                <a16:creationId xmlns:a16="http://schemas.microsoft.com/office/drawing/2014/main" id="{211ADBA3-CA7D-5A4B-AF08-D7EC99660781}"/>
              </a:ext>
            </a:extLst>
          </p:cNvPr>
          <p:cNvGrpSpPr/>
          <p:nvPr/>
        </p:nvGrpSpPr>
        <p:grpSpPr>
          <a:xfrm>
            <a:off x="1135568" y="1685955"/>
            <a:ext cx="1190746" cy="461665"/>
            <a:chOff x="1135568" y="1685955"/>
            <a:chExt cx="1190746" cy="461665"/>
          </a:xfrm>
        </p:grpSpPr>
        <p:cxnSp>
          <p:nvCxnSpPr>
            <p:cNvPr id="9" name="Straight Arrow Connector 8">
              <a:extLst>
                <a:ext uri="{FF2B5EF4-FFF2-40B4-BE49-F238E27FC236}">
                  <a16:creationId xmlns:a16="http://schemas.microsoft.com/office/drawing/2014/main" id="{8630DE90-5E08-C14A-BF5A-C99939FA2497}"/>
                </a:ext>
              </a:extLst>
            </p:cNvPr>
            <p:cNvCxnSpPr/>
            <p:nvPr/>
          </p:nvCxnSpPr>
          <p:spPr>
            <a:xfrm>
              <a:off x="1229710" y="2065283"/>
              <a:ext cx="10966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ABB9C3EC-1E0E-1F44-B4E8-4F74C793409E}"/>
                </a:ext>
              </a:extLst>
            </p:cNvPr>
            <p:cNvSpPr txBox="1"/>
            <p:nvPr/>
          </p:nvSpPr>
          <p:spPr>
            <a:xfrm>
              <a:off x="1135568" y="1685955"/>
              <a:ext cx="610360" cy="461665"/>
            </a:xfrm>
            <a:prstGeom prst="rect">
              <a:avLst/>
            </a:prstGeom>
            <a:noFill/>
          </p:spPr>
          <p:txBody>
            <a:bodyPr wrap="none" rtlCol="0">
              <a:spAutoFit/>
            </a:bodyPr>
            <a:lstStyle/>
            <a:p>
              <a:pPr algn="l"/>
              <a:r>
                <a:rPr lang="en-US" dirty="0">
                  <a:latin typeface="+mn-lt"/>
                </a:rPr>
                <a:t>Tx1</a:t>
              </a:r>
            </a:p>
          </p:txBody>
        </p:sp>
      </p:grpSp>
      <p:grpSp>
        <p:nvGrpSpPr>
          <p:cNvPr id="12" name="Group 11">
            <a:extLst>
              <a:ext uri="{FF2B5EF4-FFF2-40B4-BE49-F238E27FC236}">
                <a16:creationId xmlns:a16="http://schemas.microsoft.com/office/drawing/2014/main" id="{9FA65714-6BE2-E443-9B7E-80C259408CC9}"/>
              </a:ext>
            </a:extLst>
          </p:cNvPr>
          <p:cNvGrpSpPr/>
          <p:nvPr/>
        </p:nvGrpSpPr>
        <p:grpSpPr>
          <a:xfrm>
            <a:off x="1083776" y="3292834"/>
            <a:ext cx="1190746" cy="461665"/>
            <a:chOff x="1135568" y="1685955"/>
            <a:chExt cx="1190746" cy="461665"/>
          </a:xfrm>
        </p:grpSpPr>
        <p:cxnSp>
          <p:nvCxnSpPr>
            <p:cNvPr id="13" name="Straight Arrow Connector 12">
              <a:extLst>
                <a:ext uri="{FF2B5EF4-FFF2-40B4-BE49-F238E27FC236}">
                  <a16:creationId xmlns:a16="http://schemas.microsoft.com/office/drawing/2014/main" id="{9A5CB3B3-290F-1641-A706-E1E1DA7961C2}"/>
                </a:ext>
              </a:extLst>
            </p:cNvPr>
            <p:cNvCxnSpPr/>
            <p:nvPr/>
          </p:nvCxnSpPr>
          <p:spPr>
            <a:xfrm>
              <a:off x="1229710" y="2065283"/>
              <a:ext cx="10966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A2177F6-EADF-EF49-9428-0655DFCD8AD7}"/>
                </a:ext>
              </a:extLst>
            </p:cNvPr>
            <p:cNvSpPr txBox="1"/>
            <p:nvPr/>
          </p:nvSpPr>
          <p:spPr>
            <a:xfrm>
              <a:off x="1135568" y="1685955"/>
              <a:ext cx="610360" cy="461665"/>
            </a:xfrm>
            <a:prstGeom prst="rect">
              <a:avLst/>
            </a:prstGeom>
            <a:noFill/>
          </p:spPr>
          <p:txBody>
            <a:bodyPr wrap="none" rtlCol="0">
              <a:spAutoFit/>
            </a:bodyPr>
            <a:lstStyle/>
            <a:p>
              <a:pPr algn="l"/>
              <a:r>
                <a:rPr lang="en-US" dirty="0">
                  <a:latin typeface="+mn-lt"/>
                </a:rPr>
                <a:t>Tx2</a:t>
              </a:r>
            </a:p>
          </p:txBody>
        </p:sp>
      </p:grpSp>
      <p:grpSp>
        <p:nvGrpSpPr>
          <p:cNvPr id="15" name="Group 14">
            <a:extLst>
              <a:ext uri="{FF2B5EF4-FFF2-40B4-BE49-F238E27FC236}">
                <a16:creationId xmlns:a16="http://schemas.microsoft.com/office/drawing/2014/main" id="{F8D08FEC-4C02-F34B-A2D8-A9CAD7FC73E8}"/>
              </a:ext>
            </a:extLst>
          </p:cNvPr>
          <p:cNvGrpSpPr/>
          <p:nvPr/>
        </p:nvGrpSpPr>
        <p:grpSpPr>
          <a:xfrm flipH="1">
            <a:off x="7027514" y="1834450"/>
            <a:ext cx="1190746" cy="461665"/>
            <a:chOff x="1135568" y="1685955"/>
            <a:chExt cx="1190746" cy="461665"/>
          </a:xfrm>
        </p:grpSpPr>
        <p:cxnSp>
          <p:nvCxnSpPr>
            <p:cNvPr id="16" name="Straight Arrow Connector 15">
              <a:extLst>
                <a:ext uri="{FF2B5EF4-FFF2-40B4-BE49-F238E27FC236}">
                  <a16:creationId xmlns:a16="http://schemas.microsoft.com/office/drawing/2014/main" id="{362D3B21-DF94-E54B-B8EC-4F0F97E594D1}"/>
                </a:ext>
              </a:extLst>
            </p:cNvPr>
            <p:cNvCxnSpPr/>
            <p:nvPr/>
          </p:nvCxnSpPr>
          <p:spPr>
            <a:xfrm>
              <a:off x="1229710" y="2065283"/>
              <a:ext cx="10966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0FAB5148-0505-7B47-84AC-C86305933A2F}"/>
                </a:ext>
              </a:extLst>
            </p:cNvPr>
            <p:cNvSpPr txBox="1"/>
            <p:nvPr/>
          </p:nvSpPr>
          <p:spPr>
            <a:xfrm>
              <a:off x="1135568" y="1685955"/>
              <a:ext cx="610360" cy="461665"/>
            </a:xfrm>
            <a:prstGeom prst="rect">
              <a:avLst/>
            </a:prstGeom>
            <a:noFill/>
          </p:spPr>
          <p:txBody>
            <a:bodyPr wrap="none" rtlCol="0">
              <a:spAutoFit/>
            </a:bodyPr>
            <a:lstStyle/>
            <a:p>
              <a:pPr algn="l"/>
              <a:r>
                <a:rPr lang="en-US" dirty="0">
                  <a:latin typeface="+mn-lt"/>
                </a:rPr>
                <a:t>Tx3</a:t>
              </a:r>
            </a:p>
          </p:txBody>
        </p:sp>
      </p:grpSp>
      <p:grpSp>
        <p:nvGrpSpPr>
          <p:cNvPr id="18" name="Group 17">
            <a:extLst>
              <a:ext uri="{FF2B5EF4-FFF2-40B4-BE49-F238E27FC236}">
                <a16:creationId xmlns:a16="http://schemas.microsoft.com/office/drawing/2014/main" id="{669DA028-1EE0-674F-B28B-1633BD821977}"/>
              </a:ext>
            </a:extLst>
          </p:cNvPr>
          <p:cNvGrpSpPr/>
          <p:nvPr/>
        </p:nvGrpSpPr>
        <p:grpSpPr>
          <a:xfrm flipH="1">
            <a:off x="7063471" y="3250513"/>
            <a:ext cx="1190746" cy="461665"/>
            <a:chOff x="1135568" y="1685955"/>
            <a:chExt cx="1190746" cy="461665"/>
          </a:xfrm>
        </p:grpSpPr>
        <p:cxnSp>
          <p:nvCxnSpPr>
            <p:cNvPr id="19" name="Straight Arrow Connector 18">
              <a:extLst>
                <a:ext uri="{FF2B5EF4-FFF2-40B4-BE49-F238E27FC236}">
                  <a16:creationId xmlns:a16="http://schemas.microsoft.com/office/drawing/2014/main" id="{61633306-3810-FD43-AD23-01AC537DDBD0}"/>
                </a:ext>
              </a:extLst>
            </p:cNvPr>
            <p:cNvCxnSpPr/>
            <p:nvPr/>
          </p:nvCxnSpPr>
          <p:spPr>
            <a:xfrm>
              <a:off x="1229710" y="2065283"/>
              <a:ext cx="10966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F39D9FAB-3BF7-3048-A698-A56C7482D9F0}"/>
                </a:ext>
              </a:extLst>
            </p:cNvPr>
            <p:cNvSpPr txBox="1"/>
            <p:nvPr/>
          </p:nvSpPr>
          <p:spPr>
            <a:xfrm>
              <a:off x="1135568" y="1685955"/>
              <a:ext cx="610360" cy="461665"/>
            </a:xfrm>
            <a:prstGeom prst="rect">
              <a:avLst/>
            </a:prstGeom>
            <a:noFill/>
          </p:spPr>
          <p:txBody>
            <a:bodyPr wrap="none" rtlCol="0">
              <a:spAutoFit/>
            </a:bodyPr>
            <a:lstStyle/>
            <a:p>
              <a:pPr algn="l"/>
              <a:r>
                <a:rPr lang="en-US" dirty="0">
                  <a:latin typeface="+mn-lt"/>
                </a:rPr>
                <a:t>Tx4</a:t>
              </a:r>
            </a:p>
          </p:txBody>
        </p:sp>
      </p:grpSp>
      <p:sp>
        <p:nvSpPr>
          <p:cNvPr id="21" name="Cloud Callout 20">
            <a:extLst>
              <a:ext uri="{FF2B5EF4-FFF2-40B4-BE49-F238E27FC236}">
                <a16:creationId xmlns:a16="http://schemas.microsoft.com/office/drawing/2014/main" id="{DC85870C-0C9F-E746-BF99-4539175801F5}"/>
              </a:ext>
            </a:extLst>
          </p:cNvPr>
          <p:cNvSpPr/>
          <p:nvPr/>
        </p:nvSpPr>
        <p:spPr>
          <a:xfrm>
            <a:off x="2128154" y="936474"/>
            <a:ext cx="3093759" cy="612648"/>
          </a:xfrm>
          <a:prstGeom prst="cloudCallout">
            <a:avLst>
              <a:gd name="adj1" fmla="val -9750"/>
              <a:gd name="adj2" fmla="val 88233"/>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Tx1, Tx2, Tx3, Tx4</a:t>
            </a:r>
          </a:p>
        </p:txBody>
      </p:sp>
      <p:sp>
        <p:nvSpPr>
          <p:cNvPr id="25" name="Cloud Callout 24">
            <a:extLst>
              <a:ext uri="{FF2B5EF4-FFF2-40B4-BE49-F238E27FC236}">
                <a16:creationId xmlns:a16="http://schemas.microsoft.com/office/drawing/2014/main" id="{4AC5772A-861D-1848-BFF5-2D64CAC762F8}"/>
              </a:ext>
            </a:extLst>
          </p:cNvPr>
          <p:cNvSpPr/>
          <p:nvPr/>
        </p:nvSpPr>
        <p:spPr>
          <a:xfrm>
            <a:off x="6028936" y="934267"/>
            <a:ext cx="3093759" cy="612648"/>
          </a:xfrm>
          <a:prstGeom prst="cloudCallout">
            <a:avLst>
              <a:gd name="adj1" fmla="val -21980"/>
              <a:gd name="adj2" fmla="val 103673"/>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Tx1, Tx2, Tx3, Tx4</a:t>
            </a:r>
          </a:p>
        </p:txBody>
      </p:sp>
      <p:sp>
        <p:nvSpPr>
          <p:cNvPr id="26" name="Cloud Callout 25">
            <a:extLst>
              <a:ext uri="{FF2B5EF4-FFF2-40B4-BE49-F238E27FC236}">
                <a16:creationId xmlns:a16="http://schemas.microsoft.com/office/drawing/2014/main" id="{1B8F8905-8808-FB40-BA7B-8BE1A34DD52F}"/>
              </a:ext>
            </a:extLst>
          </p:cNvPr>
          <p:cNvSpPr/>
          <p:nvPr/>
        </p:nvSpPr>
        <p:spPr>
          <a:xfrm>
            <a:off x="6096977" y="4483580"/>
            <a:ext cx="3093759" cy="612648"/>
          </a:xfrm>
          <a:prstGeom prst="cloudCallout">
            <a:avLst>
              <a:gd name="adj1" fmla="val -29624"/>
              <a:gd name="adj2" fmla="val -89327"/>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Tx1, Tx2, Tx3, Tx4</a:t>
            </a:r>
          </a:p>
        </p:txBody>
      </p:sp>
      <p:sp>
        <p:nvSpPr>
          <p:cNvPr id="27" name="Cloud Callout 26">
            <a:extLst>
              <a:ext uri="{FF2B5EF4-FFF2-40B4-BE49-F238E27FC236}">
                <a16:creationId xmlns:a16="http://schemas.microsoft.com/office/drawing/2014/main" id="{1B0F3CE5-8818-CF41-A217-9B53D199851A}"/>
              </a:ext>
            </a:extLst>
          </p:cNvPr>
          <p:cNvSpPr/>
          <p:nvPr/>
        </p:nvSpPr>
        <p:spPr>
          <a:xfrm>
            <a:off x="2693904" y="4453850"/>
            <a:ext cx="3093759" cy="612648"/>
          </a:xfrm>
          <a:prstGeom prst="cloudCallout">
            <a:avLst>
              <a:gd name="adj1" fmla="val -29514"/>
              <a:gd name="adj2" fmla="val -92085"/>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Tx1, Tx2, Tx3, Tx4</a:t>
            </a:r>
          </a:p>
        </p:txBody>
      </p:sp>
      <p:cxnSp>
        <p:nvCxnSpPr>
          <p:cNvPr id="29" name="Straight Arrow Connector 28">
            <a:extLst>
              <a:ext uri="{FF2B5EF4-FFF2-40B4-BE49-F238E27FC236}">
                <a16:creationId xmlns:a16="http://schemas.microsoft.com/office/drawing/2014/main" id="{F3ADC30D-A4E5-2E41-9754-7E500EE7D1B7}"/>
              </a:ext>
            </a:extLst>
          </p:cNvPr>
          <p:cNvCxnSpPr>
            <a:stCxn id="4" idx="3"/>
            <a:endCxn id="5" idx="1"/>
          </p:cNvCxnSpPr>
          <p:nvPr/>
        </p:nvCxnSpPr>
        <p:spPr>
          <a:xfrm>
            <a:off x="3517060" y="2252741"/>
            <a:ext cx="2303942" cy="35184"/>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6C5CE3B-E74B-4F46-98C9-6EC95AF800CC}"/>
              </a:ext>
            </a:extLst>
          </p:cNvPr>
          <p:cNvCxnSpPr/>
          <p:nvPr/>
        </p:nvCxnSpPr>
        <p:spPr>
          <a:xfrm>
            <a:off x="3573814" y="3888207"/>
            <a:ext cx="2303942" cy="35184"/>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94580D3-E9F9-9045-BB06-6D2E77B20BAE}"/>
              </a:ext>
            </a:extLst>
          </p:cNvPr>
          <p:cNvCxnSpPr>
            <a:cxnSpLocks/>
          </p:cNvCxnSpPr>
          <p:nvPr/>
        </p:nvCxnSpPr>
        <p:spPr>
          <a:xfrm>
            <a:off x="2937453" y="2830963"/>
            <a:ext cx="0" cy="299598"/>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92DFA428-AA5E-4648-89BA-A2565454A8A5}"/>
              </a:ext>
            </a:extLst>
          </p:cNvPr>
          <p:cNvPicPr>
            <a:picLocks noChangeAspect="1"/>
          </p:cNvPicPr>
          <p:nvPr/>
        </p:nvPicPr>
        <p:blipFill>
          <a:blip r:embed="rId4"/>
          <a:stretch>
            <a:fillRect/>
          </a:stretch>
        </p:blipFill>
        <p:spPr>
          <a:xfrm>
            <a:off x="6295725" y="2815016"/>
            <a:ext cx="241300" cy="546100"/>
          </a:xfrm>
          <a:prstGeom prst="rect">
            <a:avLst/>
          </a:prstGeom>
        </p:spPr>
      </p:pic>
      <p:sp>
        <p:nvSpPr>
          <p:cNvPr id="3" name="TextBox 2">
            <a:extLst>
              <a:ext uri="{FF2B5EF4-FFF2-40B4-BE49-F238E27FC236}">
                <a16:creationId xmlns:a16="http://schemas.microsoft.com/office/drawing/2014/main" id="{392C6797-8221-F143-B6CF-1B3493E18C97}"/>
              </a:ext>
            </a:extLst>
          </p:cNvPr>
          <p:cNvSpPr txBox="1"/>
          <p:nvPr/>
        </p:nvSpPr>
        <p:spPr>
          <a:xfrm>
            <a:off x="11124" y="2071956"/>
            <a:ext cx="2765757" cy="1200329"/>
          </a:xfrm>
          <a:prstGeom prst="rect">
            <a:avLst/>
          </a:prstGeom>
          <a:noFill/>
        </p:spPr>
        <p:txBody>
          <a:bodyPr wrap="none" rtlCol="0">
            <a:spAutoFit/>
          </a:bodyPr>
          <a:lstStyle/>
          <a:p>
            <a:pPr algn="l"/>
            <a:r>
              <a:rPr lang="en-US" dirty="0">
                <a:latin typeface="+mn-lt"/>
              </a:rPr>
              <a:t>Problems:</a:t>
            </a:r>
          </a:p>
          <a:p>
            <a:pPr marL="342900" indent="-342900" algn="l">
              <a:buFont typeface="Arial" panose="020B0604020202020204" pitchFamily="34" charset="0"/>
              <a:buChar char="•"/>
            </a:pPr>
            <a:r>
              <a:rPr lang="en-US" dirty="0">
                <a:latin typeface="+mn-lt"/>
              </a:rPr>
              <a:t>Network delay</a:t>
            </a:r>
          </a:p>
          <a:p>
            <a:pPr marL="342900" indent="-342900" algn="l">
              <a:buFont typeface="Arial" panose="020B0604020202020204" pitchFamily="34" charset="0"/>
              <a:buChar char="•"/>
            </a:pPr>
            <a:r>
              <a:rPr lang="en-US" dirty="0">
                <a:latin typeface="+mn-lt"/>
              </a:rPr>
              <a:t>Network partition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7B0540-2CC9-4C46-9607-CB5FCC580331}"/>
                  </a:ext>
                </a:extLst>
              </p:cNvPr>
              <p:cNvSpPr txBox="1"/>
              <p:nvPr/>
            </p:nvSpPr>
            <p:spPr>
              <a:xfrm>
                <a:off x="4113212" y="1881397"/>
                <a:ext cx="436338"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latin typeface="+mn-lt"/>
                </a:endParaRPr>
              </a:p>
            </p:txBody>
          </p:sp>
        </mc:Choice>
        <mc:Fallback xmlns="">
          <p:sp>
            <p:nvSpPr>
              <p:cNvPr id="8" name="TextBox 7">
                <a:extLst>
                  <a:ext uri="{FF2B5EF4-FFF2-40B4-BE49-F238E27FC236}">
                    <a16:creationId xmlns:a16="http://schemas.microsoft.com/office/drawing/2014/main" id="{697B0540-2CC9-4C46-9607-CB5FCC580331}"/>
                  </a:ext>
                </a:extLst>
              </p:cNvPr>
              <p:cNvSpPr txBox="1">
                <a:spLocks noRot="1" noChangeAspect="1" noMove="1" noResize="1" noEditPoints="1" noAdjustHandles="1" noChangeArrowheads="1" noChangeShapeType="1" noTextEdit="1"/>
              </p:cNvSpPr>
              <p:nvPr/>
            </p:nvSpPr>
            <p:spPr>
              <a:xfrm>
                <a:off x="4113212" y="1881397"/>
                <a:ext cx="436338"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5A55C69-C4B5-7B44-8129-E040D146D9F9}"/>
                  </a:ext>
                </a:extLst>
              </p:cNvPr>
              <p:cNvSpPr txBox="1"/>
              <p:nvPr/>
            </p:nvSpPr>
            <p:spPr>
              <a:xfrm>
                <a:off x="4097446" y="3506445"/>
                <a:ext cx="436338" cy="46166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latin typeface="+mn-lt"/>
                </a:endParaRPr>
              </a:p>
            </p:txBody>
          </p:sp>
        </mc:Choice>
        <mc:Fallback xmlns="">
          <p:sp>
            <p:nvSpPr>
              <p:cNvPr id="30" name="TextBox 29">
                <a:extLst>
                  <a:ext uri="{FF2B5EF4-FFF2-40B4-BE49-F238E27FC236}">
                    <a16:creationId xmlns:a16="http://schemas.microsoft.com/office/drawing/2014/main" id="{25A55C69-C4B5-7B44-8129-E040D146D9F9}"/>
                  </a:ext>
                </a:extLst>
              </p:cNvPr>
              <p:cNvSpPr txBox="1">
                <a:spLocks noRot="1" noChangeAspect="1" noMove="1" noResize="1" noEditPoints="1" noAdjustHandles="1" noChangeArrowheads="1" noChangeShapeType="1" noTextEdit="1"/>
              </p:cNvSpPr>
              <p:nvPr/>
            </p:nvSpPr>
            <p:spPr>
              <a:xfrm>
                <a:off x="4097446" y="3506445"/>
                <a:ext cx="436338" cy="461665"/>
              </a:xfrm>
              <a:prstGeom prst="rect">
                <a:avLst/>
              </a:prstGeom>
              <a:blipFill>
                <a:blip r:embed="rId6"/>
                <a:stretch>
                  <a:fillRect/>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3EB0D42B-1399-F843-B5C1-3441500249F7}"/>
              </a:ext>
            </a:extLst>
          </p:cNvPr>
          <p:cNvPicPr>
            <a:picLocks noChangeAspect="1"/>
          </p:cNvPicPr>
          <p:nvPr/>
        </p:nvPicPr>
        <p:blipFill>
          <a:blip r:embed="rId7"/>
          <a:stretch>
            <a:fillRect/>
          </a:stretch>
        </p:blipFill>
        <p:spPr>
          <a:xfrm rot="5400000">
            <a:off x="3545748" y="2806726"/>
            <a:ext cx="2721288" cy="348072"/>
          </a:xfrm>
          <a:prstGeom prst="rect">
            <a:avLst/>
          </a:prstGeom>
        </p:spPr>
      </p:pic>
    </p:spTree>
    <p:extLst>
      <p:ext uri="{BB962C8B-B14F-4D97-AF65-F5344CB8AC3E}">
        <p14:creationId xmlns:p14="http://schemas.microsoft.com/office/powerpoint/2010/main" val="319080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5960-45BF-BE4F-BEA3-12BC40198B1E}"/>
              </a:ext>
            </a:extLst>
          </p:cNvPr>
          <p:cNvSpPr>
            <a:spLocks noGrp="1"/>
          </p:cNvSpPr>
          <p:nvPr>
            <p:ph type="title"/>
          </p:nvPr>
        </p:nvSpPr>
        <p:spPr/>
        <p:txBody>
          <a:bodyPr>
            <a:normAutofit fontScale="90000"/>
          </a:bodyPr>
          <a:lstStyle/>
          <a:p>
            <a:r>
              <a:rPr lang="en-US" dirty="0"/>
              <a:t>Why is consensus a hard problem?</a:t>
            </a:r>
          </a:p>
        </p:txBody>
      </p:sp>
      <p:pic>
        <p:nvPicPr>
          <p:cNvPr id="4" name="Picture 3">
            <a:extLst>
              <a:ext uri="{FF2B5EF4-FFF2-40B4-BE49-F238E27FC236}">
                <a16:creationId xmlns:a16="http://schemas.microsoft.com/office/drawing/2014/main" id="{03103582-987A-FD4A-92D4-C07DC2AC4FB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6314" y="1657368"/>
            <a:ext cx="1190746" cy="1190746"/>
          </a:xfrm>
          <a:prstGeom prst="rect">
            <a:avLst/>
          </a:prstGeom>
        </p:spPr>
      </p:pic>
      <p:pic>
        <p:nvPicPr>
          <p:cNvPr id="6" name="Picture 5">
            <a:extLst>
              <a:ext uri="{FF2B5EF4-FFF2-40B4-BE49-F238E27FC236}">
                <a16:creationId xmlns:a16="http://schemas.microsoft.com/office/drawing/2014/main" id="{A56BCC35-699F-8F4E-9620-AB32612AD1D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26314" y="3162093"/>
            <a:ext cx="1190746" cy="1190746"/>
          </a:xfrm>
          <a:prstGeom prst="rect">
            <a:avLst/>
          </a:prstGeom>
        </p:spPr>
      </p:pic>
      <p:pic>
        <p:nvPicPr>
          <p:cNvPr id="7" name="Picture 6">
            <a:extLst>
              <a:ext uri="{FF2B5EF4-FFF2-40B4-BE49-F238E27FC236}">
                <a16:creationId xmlns:a16="http://schemas.microsoft.com/office/drawing/2014/main" id="{A61B84AF-88D5-5C40-A906-F1A8B243B8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05237" y="3292834"/>
            <a:ext cx="1190746" cy="1190746"/>
          </a:xfrm>
          <a:prstGeom prst="rect">
            <a:avLst/>
          </a:prstGeom>
        </p:spPr>
      </p:pic>
      <p:grpSp>
        <p:nvGrpSpPr>
          <p:cNvPr id="11" name="Group 10">
            <a:extLst>
              <a:ext uri="{FF2B5EF4-FFF2-40B4-BE49-F238E27FC236}">
                <a16:creationId xmlns:a16="http://schemas.microsoft.com/office/drawing/2014/main" id="{211ADBA3-CA7D-5A4B-AF08-D7EC99660781}"/>
              </a:ext>
            </a:extLst>
          </p:cNvPr>
          <p:cNvGrpSpPr/>
          <p:nvPr/>
        </p:nvGrpSpPr>
        <p:grpSpPr>
          <a:xfrm>
            <a:off x="1135568" y="1685955"/>
            <a:ext cx="1190746" cy="461665"/>
            <a:chOff x="1135568" y="1685955"/>
            <a:chExt cx="1190746" cy="461665"/>
          </a:xfrm>
        </p:grpSpPr>
        <p:cxnSp>
          <p:nvCxnSpPr>
            <p:cNvPr id="9" name="Straight Arrow Connector 8">
              <a:extLst>
                <a:ext uri="{FF2B5EF4-FFF2-40B4-BE49-F238E27FC236}">
                  <a16:creationId xmlns:a16="http://schemas.microsoft.com/office/drawing/2014/main" id="{8630DE90-5E08-C14A-BF5A-C99939FA2497}"/>
                </a:ext>
              </a:extLst>
            </p:cNvPr>
            <p:cNvCxnSpPr/>
            <p:nvPr/>
          </p:nvCxnSpPr>
          <p:spPr>
            <a:xfrm>
              <a:off x="1229710" y="2065283"/>
              <a:ext cx="10966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ABB9C3EC-1E0E-1F44-B4E8-4F74C793409E}"/>
                </a:ext>
              </a:extLst>
            </p:cNvPr>
            <p:cNvSpPr txBox="1"/>
            <p:nvPr/>
          </p:nvSpPr>
          <p:spPr>
            <a:xfrm>
              <a:off x="1135568" y="1685955"/>
              <a:ext cx="610360" cy="461665"/>
            </a:xfrm>
            <a:prstGeom prst="rect">
              <a:avLst/>
            </a:prstGeom>
            <a:noFill/>
          </p:spPr>
          <p:txBody>
            <a:bodyPr wrap="none" rtlCol="0">
              <a:spAutoFit/>
            </a:bodyPr>
            <a:lstStyle/>
            <a:p>
              <a:pPr algn="l"/>
              <a:r>
                <a:rPr lang="en-US" dirty="0">
                  <a:latin typeface="+mn-lt"/>
                </a:rPr>
                <a:t>Tx1</a:t>
              </a:r>
            </a:p>
          </p:txBody>
        </p:sp>
      </p:grpSp>
      <p:grpSp>
        <p:nvGrpSpPr>
          <p:cNvPr id="12" name="Group 11">
            <a:extLst>
              <a:ext uri="{FF2B5EF4-FFF2-40B4-BE49-F238E27FC236}">
                <a16:creationId xmlns:a16="http://schemas.microsoft.com/office/drawing/2014/main" id="{9FA65714-6BE2-E443-9B7E-80C259408CC9}"/>
              </a:ext>
            </a:extLst>
          </p:cNvPr>
          <p:cNvGrpSpPr/>
          <p:nvPr/>
        </p:nvGrpSpPr>
        <p:grpSpPr>
          <a:xfrm>
            <a:off x="1083776" y="3292834"/>
            <a:ext cx="1190746" cy="461665"/>
            <a:chOff x="1135568" y="1685955"/>
            <a:chExt cx="1190746" cy="461665"/>
          </a:xfrm>
        </p:grpSpPr>
        <p:cxnSp>
          <p:nvCxnSpPr>
            <p:cNvPr id="13" name="Straight Arrow Connector 12">
              <a:extLst>
                <a:ext uri="{FF2B5EF4-FFF2-40B4-BE49-F238E27FC236}">
                  <a16:creationId xmlns:a16="http://schemas.microsoft.com/office/drawing/2014/main" id="{9A5CB3B3-290F-1641-A706-E1E1DA7961C2}"/>
                </a:ext>
              </a:extLst>
            </p:cNvPr>
            <p:cNvCxnSpPr/>
            <p:nvPr/>
          </p:nvCxnSpPr>
          <p:spPr>
            <a:xfrm>
              <a:off x="1229710" y="2065283"/>
              <a:ext cx="10966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FA2177F6-EADF-EF49-9428-0655DFCD8AD7}"/>
                </a:ext>
              </a:extLst>
            </p:cNvPr>
            <p:cNvSpPr txBox="1"/>
            <p:nvPr/>
          </p:nvSpPr>
          <p:spPr>
            <a:xfrm>
              <a:off x="1135568" y="1685955"/>
              <a:ext cx="610360" cy="461665"/>
            </a:xfrm>
            <a:prstGeom prst="rect">
              <a:avLst/>
            </a:prstGeom>
            <a:noFill/>
          </p:spPr>
          <p:txBody>
            <a:bodyPr wrap="none" rtlCol="0">
              <a:spAutoFit/>
            </a:bodyPr>
            <a:lstStyle/>
            <a:p>
              <a:pPr algn="l"/>
              <a:r>
                <a:rPr lang="en-US" dirty="0">
                  <a:latin typeface="+mn-lt"/>
                </a:rPr>
                <a:t>Tx2</a:t>
              </a:r>
            </a:p>
          </p:txBody>
        </p:sp>
      </p:grpSp>
      <p:grpSp>
        <p:nvGrpSpPr>
          <p:cNvPr id="18" name="Group 17">
            <a:extLst>
              <a:ext uri="{FF2B5EF4-FFF2-40B4-BE49-F238E27FC236}">
                <a16:creationId xmlns:a16="http://schemas.microsoft.com/office/drawing/2014/main" id="{669DA028-1EE0-674F-B28B-1633BD821977}"/>
              </a:ext>
            </a:extLst>
          </p:cNvPr>
          <p:cNvGrpSpPr/>
          <p:nvPr/>
        </p:nvGrpSpPr>
        <p:grpSpPr>
          <a:xfrm flipH="1">
            <a:off x="7063471" y="3250513"/>
            <a:ext cx="1190746" cy="461665"/>
            <a:chOff x="1135568" y="1685955"/>
            <a:chExt cx="1190746" cy="461665"/>
          </a:xfrm>
        </p:grpSpPr>
        <p:cxnSp>
          <p:nvCxnSpPr>
            <p:cNvPr id="19" name="Straight Arrow Connector 18">
              <a:extLst>
                <a:ext uri="{FF2B5EF4-FFF2-40B4-BE49-F238E27FC236}">
                  <a16:creationId xmlns:a16="http://schemas.microsoft.com/office/drawing/2014/main" id="{61633306-3810-FD43-AD23-01AC537DDBD0}"/>
                </a:ext>
              </a:extLst>
            </p:cNvPr>
            <p:cNvCxnSpPr/>
            <p:nvPr/>
          </p:nvCxnSpPr>
          <p:spPr>
            <a:xfrm>
              <a:off x="1229710" y="2065283"/>
              <a:ext cx="10966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F39D9FAB-3BF7-3048-A698-A56C7482D9F0}"/>
                </a:ext>
              </a:extLst>
            </p:cNvPr>
            <p:cNvSpPr txBox="1"/>
            <p:nvPr/>
          </p:nvSpPr>
          <p:spPr>
            <a:xfrm>
              <a:off x="1135568" y="1685955"/>
              <a:ext cx="610360" cy="461665"/>
            </a:xfrm>
            <a:prstGeom prst="rect">
              <a:avLst/>
            </a:prstGeom>
            <a:noFill/>
          </p:spPr>
          <p:txBody>
            <a:bodyPr wrap="none" rtlCol="0">
              <a:spAutoFit/>
            </a:bodyPr>
            <a:lstStyle/>
            <a:p>
              <a:pPr algn="l"/>
              <a:r>
                <a:rPr lang="en-US" dirty="0">
                  <a:latin typeface="+mn-lt"/>
                </a:rPr>
                <a:t>Tx4</a:t>
              </a:r>
            </a:p>
          </p:txBody>
        </p:sp>
      </p:grpSp>
      <p:sp>
        <p:nvSpPr>
          <p:cNvPr id="21" name="Cloud Callout 20">
            <a:extLst>
              <a:ext uri="{FF2B5EF4-FFF2-40B4-BE49-F238E27FC236}">
                <a16:creationId xmlns:a16="http://schemas.microsoft.com/office/drawing/2014/main" id="{DC85870C-0C9F-E746-BF99-4539175801F5}"/>
              </a:ext>
            </a:extLst>
          </p:cNvPr>
          <p:cNvSpPr/>
          <p:nvPr/>
        </p:nvSpPr>
        <p:spPr>
          <a:xfrm>
            <a:off x="2128154" y="936474"/>
            <a:ext cx="3093759" cy="612648"/>
          </a:xfrm>
          <a:prstGeom prst="cloudCallout">
            <a:avLst>
              <a:gd name="adj1" fmla="val -9750"/>
              <a:gd name="adj2" fmla="val 88233"/>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Tx1, Tx2, Tx4</a:t>
            </a:r>
          </a:p>
        </p:txBody>
      </p:sp>
      <p:sp>
        <p:nvSpPr>
          <p:cNvPr id="26" name="Cloud Callout 25">
            <a:extLst>
              <a:ext uri="{FF2B5EF4-FFF2-40B4-BE49-F238E27FC236}">
                <a16:creationId xmlns:a16="http://schemas.microsoft.com/office/drawing/2014/main" id="{1B8F8905-8808-FB40-BA7B-8BE1A34DD52F}"/>
              </a:ext>
            </a:extLst>
          </p:cNvPr>
          <p:cNvSpPr/>
          <p:nvPr/>
        </p:nvSpPr>
        <p:spPr>
          <a:xfrm>
            <a:off x="6096977" y="4483580"/>
            <a:ext cx="3093759" cy="612648"/>
          </a:xfrm>
          <a:prstGeom prst="cloudCallout">
            <a:avLst>
              <a:gd name="adj1" fmla="val -29624"/>
              <a:gd name="adj2" fmla="val -89327"/>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Tx1, Tx2, Tx4</a:t>
            </a:r>
          </a:p>
        </p:txBody>
      </p:sp>
      <p:sp>
        <p:nvSpPr>
          <p:cNvPr id="27" name="Cloud Callout 26">
            <a:extLst>
              <a:ext uri="{FF2B5EF4-FFF2-40B4-BE49-F238E27FC236}">
                <a16:creationId xmlns:a16="http://schemas.microsoft.com/office/drawing/2014/main" id="{1B0F3CE5-8818-CF41-A217-9B53D199851A}"/>
              </a:ext>
            </a:extLst>
          </p:cNvPr>
          <p:cNvSpPr/>
          <p:nvPr/>
        </p:nvSpPr>
        <p:spPr>
          <a:xfrm>
            <a:off x="2693904" y="4453850"/>
            <a:ext cx="3093759" cy="612648"/>
          </a:xfrm>
          <a:prstGeom prst="cloudCallout">
            <a:avLst>
              <a:gd name="adj1" fmla="val -29514"/>
              <a:gd name="adj2" fmla="val -92085"/>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solidFill>
                  <a:schemeClr val="tx1"/>
                </a:solidFill>
              </a:rPr>
              <a:t>Tx1, Tx2, Tx4</a:t>
            </a:r>
          </a:p>
        </p:txBody>
      </p:sp>
      <p:cxnSp>
        <p:nvCxnSpPr>
          <p:cNvPr id="31" name="Straight Arrow Connector 30">
            <a:extLst>
              <a:ext uri="{FF2B5EF4-FFF2-40B4-BE49-F238E27FC236}">
                <a16:creationId xmlns:a16="http://schemas.microsoft.com/office/drawing/2014/main" id="{96C5CE3B-E74B-4F46-98C9-6EC95AF800CC}"/>
              </a:ext>
            </a:extLst>
          </p:cNvPr>
          <p:cNvCxnSpPr/>
          <p:nvPr/>
        </p:nvCxnSpPr>
        <p:spPr>
          <a:xfrm>
            <a:off x="3573814" y="3888207"/>
            <a:ext cx="2303942" cy="35184"/>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94580D3-E9F9-9045-BB06-6D2E77B20BAE}"/>
              </a:ext>
            </a:extLst>
          </p:cNvPr>
          <p:cNvCxnSpPr>
            <a:cxnSpLocks/>
          </p:cNvCxnSpPr>
          <p:nvPr/>
        </p:nvCxnSpPr>
        <p:spPr>
          <a:xfrm>
            <a:off x="2937453" y="2830963"/>
            <a:ext cx="0" cy="299598"/>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392C6797-8221-F143-B6CF-1B3493E18C97}"/>
              </a:ext>
            </a:extLst>
          </p:cNvPr>
          <p:cNvSpPr txBox="1"/>
          <p:nvPr/>
        </p:nvSpPr>
        <p:spPr>
          <a:xfrm>
            <a:off x="12370" y="2065283"/>
            <a:ext cx="1441292" cy="1200329"/>
          </a:xfrm>
          <a:prstGeom prst="rect">
            <a:avLst/>
          </a:prstGeom>
          <a:noFill/>
        </p:spPr>
        <p:txBody>
          <a:bodyPr wrap="none" rtlCol="0">
            <a:spAutoFit/>
          </a:bodyPr>
          <a:lstStyle/>
          <a:p>
            <a:pPr algn="l"/>
            <a:r>
              <a:rPr lang="en-US" dirty="0">
                <a:latin typeface="+mn-lt"/>
              </a:rPr>
              <a:t>Problems:</a:t>
            </a:r>
          </a:p>
          <a:p>
            <a:pPr marL="342900" indent="-342900" algn="l">
              <a:buFont typeface="Arial" panose="020B0604020202020204" pitchFamily="34" charset="0"/>
              <a:buChar char="•"/>
            </a:pPr>
            <a:r>
              <a:rPr lang="en-US" dirty="0">
                <a:latin typeface="+mn-lt"/>
              </a:rPr>
              <a:t>crash</a:t>
            </a:r>
          </a:p>
          <a:p>
            <a:pPr marL="342900" indent="-342900" algn="l">
              <a:buFont typeface="Arial" panose="020B0604020202020204" pitchFamily="34" charset="0"/>
              <a:buChar char="•"/>
            </a:pPr>
            <a:r>
              <a:rPr lang="en-US" dirty="0">
                <a:latin typeface="+mn-lt"/>
              </a:rPr>
              <a:t>malice</a:t>
            </a:r>
          </a:p>
        </p:txBody>
      </p:sp>
      <p:pic>
        <p:nvPicPr>
          <p:cNvPr id="1026" name="Picture 2" descr="Free to Use , Public Domain Devil Clip Art">
            <a:extLst>
              <a:ext uri="{FF2B5EF4-FFF2-40B4-BE49-F238E27FC236}">
                <a16:creationId xmlns:a16="http://schemas.microsoft.com/office/drawing/2014/main" id="{7054C0F2-7632-BD4B-B28D-6E0649E55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640" y="1909845"/>
            <a:ext cx="839343" cy="83934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a:extLst>
              <a:ext uri="{FF2B5EF4-FFF2-40B4-BE49-F238E27FC236}">
                <a16:creationId xmlns:a16="http://schemas.microsoft.com/office/drawing/2014/main" id="{66AA4A20-B874-AD48-BB3B-BF0F3CB63FA2}"/>
              </a:ext>
            </a:extLst>
          </p:cNvPr>
          <p:cNvCxnSpPr/>
          <p:nvPr/>
        </p:nvCxnSpPr>
        <p:spPr>
          <a:xfrm>
            <a:off x="3517060" y="2252741"/>
            <a:ext cx="2303942" cy="35184"/>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7039391C-D67E-BE41-86FE-9971021B4025}"/>
              </a:ext>
            </a:extLst>
          </p:cNvPr>
          <p:cNvCxnSpPr>
            <a:cxnSpLocks/>
          </p:cNvCxnSpPr>
          <p:nvPr/>
        </p:nvCxnSpPr>
        <p:spPr>
          <a:xfrm>
            <a:off x="6479439" y="2848114"/>
            <a:ext cx="0" cy="432246"/>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451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animBg="1"/>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1E26A69-6B3D-5144-B4A4-609EED701C9F}"/>
              </a:ext>
            </a:extLst>
          </p:cNvPr>
          <p:cNvSpPr>
            <a:spLocks noGrp="1"/>
          </p:cNvSpPr>
          <p:nvPr>
            <p:ph type="title"/>
          </p:nvPr>
        </p:nvSpPr>
        <p:spPr>
          <a:xfrm>
            <a:off x="457200" y="67044"/>
            <a:ext cx="8229600" cy="623097"/>
          </a:xfrm>
        </p:spPr>
        <p:txBody>
          <a:bodyPr>
            <a:noAutofit/>
          </a:bodyPr>
          <a:lstStyle/>
          <a:p>
            <a:r>
              <a:rPr lang="en-US" sz="3600" dirty="0">
                <a:latin typeface="Calibri" panose="020F0502020204030204" pitchFamily="34" charset="0"/>
                <a:cs typeface="Calibri" panose="020F0502020204030204" pitchFamily="34" charset="0"/>
              </a:rPr>
              <a:t>The blockchain computer</a:t>
            </a:r>
          </a:p>
        </p:txBody>
      </p:sp>
      <p:sp>
        <p:nvSpPr>
          <p:cNvPr id="2" name="Content Placeholder 1">
            <a:extLst>
              <a:ext uri="{FF2B5EF4-FFF2-40B4-BE49-F238E27FC236}">
                <a16:creationId xmlns:a16="http://schemas.microsoft.com/office/drawing/2014/main" id="{360007E1-8497-844E-8142-541A86901C16}"/>
              </a:ext>
            </a:extLst>
          </p:cNvPr>
          <p:cNvSpPr>
            <a:spLocks noGrp="1"/>
          </p:cNvSpPr>
          <p:nvPr>
            <p:ph idx="1"/>
          </p:nvPr>
        </p:nvSpPr>
        <p:spPr>
          <a:xfrm>
            <a:off x="265058" y="968651"/>
            <a:ext cx="8686800" cy="2977347"/>
          </a:xfrm>
          <a:ln>
            <a:solidFill>
              <a:srgbClr val="9A0000"/>
            </a:solidFill>
          </a:ln>
        </p:spPr>
        <p:txBody>
          <a:bodyPr>
            <a:noAutofit/>
          </a:bodyPr>
          <a:lstStyle/>
          <a:p>
            <a:pPr marL="0" indent="0">
              <a:buNone/>
            </a:pPr>
            <a:r>
              <a:rPr lang="en-US" sz="2400" b="1" dirty="0"/>
              <a:t>DAPP logic is encoded in a program that runs on blockchain</a:t>
            </a:r>
          </a:p>
          <a:p>
            <a:pPr>
              <a:lnSpc>
                <a:spcPct val="130000"/>
              </a:lnSpc>
            </a:pPr>
            <a:r>
              <a:rPr lang="en-US" sz="2400" dirty="0"/>
              <a:t> Rules are enforced by a </a:t>
            </a:r>
            <a:r>
              <a:rPr lang="en-US" sz="2400" u="sng" dirty="0"/>
              <a:t>public</a:t>
            </a:r>
            <a:r>
              <a:rPr lang="en-US" sz="2400" dirty="0"/>
              <a:t> program (public source code)</a:t>
            </a:r>
          </a:p>
          <a:p>
            <a:pPr marL="0" indent="0">
              <a:lnSpc>
                <a:spcPct val="130000"/>
              </a:lnSpc>
              <a:buNone/>
            </a:pPr>
            <a:r>
              <a:rPr lang="en-US" sz="2400" dirty="0"/>
              <a:t>	⇒   </a:t>
            </a:r>
            <a:r>
              <a:rPr lang="en-US" sz="2400" b="1" u="sng" dirty="0"/>
              <a:t>transparency</a:t>
            </a:r>
            <a:r>
              <a:rPr lang="en-US" sz="2400" dirty="0"/>
              <a:t>:  no single trusted 3</a:t>
            </a:r>
            <a:r>
              <a:rPr lang="en-US" sz="2400" baseline="30000" dirty="0"/>
              <a:t>rd</a:t>
            </a:r>
            <a:r>
              <a:rPr lang="en-US" sz="2400" dirty="0"/>
              <a:t> party</a:t>
            </a:r>
          </a:p>
          <a:p>
            <a:pPr>
              <a:lnSpc>
                <a:spcPct val="130000"/>
              </a:lnSpc>
              <a:spcBef>
                <a:spcPts val="2800"/>
              </a:spcBef>
            </a:pPr>
            <a:r>
              <a:rPr lang="en-US" sz="2400" dirty="0"/>
              <a:t> The DAPP program is executed by parties who create new blocks</a:t>
            </a:r>
          </a:p>
          <a:p>
            <a:pPr marL="0" indent="0">
              <a:lnSpc>
                <a:spcPct val="130000"/>
              </a:lnSpc>
              <a:buNone/>
            </a:pPr>
            <a:r>
              <a:rPr lang="en-US" sz="2400" dirty="0"/>
              <a:t>	⇒   </a:t>
            </a:r>
            <a:r>
              <a:rPr lang="en-US" sz="2400" b="1" u="sng" dirty="0"/>
              <a:t>public verifiability</a:t>
            </a:r>
            <a:r>
              <a:rPr lang="en-US" sz="2400" dirty="0"/>
              <a:t>:  everyone can verify state transitions</a:t>
            </a:r>
          </a:p>
        </p:txBody>
      </p:sp>
      <p:sp>
        <p:nvSpPr>
          <p:cNvPr id="6" name="Rectangle 5">
            <a:extLst>
              <a:ext uri="{FF2B5EF4-FFF2-40B4-BE49-F238E27FC236}">
                <a16:creationId xmlns:a16="http://schemas.microsoft.com/office/drawing/2014/main" id="{A65C420A-1A75-4E47-9BA0-3F6AC881EEA7}"/>
              </a:ext>
            </a:extLst>
          </p:cNvPr>
          <p:cNvSpPr/>
          <p:nvPr/>
        </p:nvSpPr>
        <p:spPr>
          <a:xfrm>
            <a:off x="2257063" y="4647478"/>
            <a:ext cx="6227179" cy="3595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consensus layer</a:t>
            </a:r>
          </a:p>
        </p:txBody>
      </p:sp>
      <p:sp>
        <p:nvSpPr>
          <p:cNvPr id="8" name="Rectangle 7">
            <a:extLst>
              <a:ext uri="{FF2B5EF4-FFF2-40B4-BE49-F238E27FC236}">
                <a16:creationId xmlns:a16="http://schemas.microsoft.com/office/drawing/2014/main" id="{10A83662-25D9-F44E-9E71-9BB8FCF3E9D7}"/>
              </a:ext>
            </a:extLst>
          </p:cNvPr>
          <p:cNvSpPr/>
          <p:nvPr/>
        </p:nvSpPr>
        <p:spPr>
          <a:xfrm>
            <a:off x="2257062" y="4140124"/>
            <a:ext cx="6227179" cy="359528"/>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compute layer</a:t>
            </a:r>
          </a:p>
        </p:txBody>
      </p:sp>
    </p:spTree>
    <p:extLst>
      <p:ext uri="{BB962C8B-B14F-4D97-AF65-F5344CB8AC3E}">
        <p14:creationId xmlns:p14="http://schemas.microsoft.com/office/powerpoint/2010/main" val="102612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31A3B-A97D-634E-9936-C142B5CD7EAD}"/>
              </a:ext>
            </a:extLst>
          </p:cNvPr>
          <p:cNvSpPr>
            <a:spLocks noGrp="1"/>
          </p:cNvSpPr>
          <p:nvPr>
            <p:ph type="title"/>
          </p:nvPr>
        </p:nvSpPr>
        <p:spPr/>
        <p:txBody>
          <a:bodyPr>
            <a:noAutofit/>
          </a:bodyPr>
          <a:lstStyle/>
          <a:p>
            <a:r>
              <a:rPr lang="en-US" sz="3600" dirty="0"/>
              <a:t>Decentralized applications (DAPPS)</a:t>
            </a:r>
          </a:p>
        </p:txBody>
      </p:sp>
      <p:sp>
        <p:nvSpPr>
          <p:cNvPr id="4" name="Rectangle 3">
            <a:extLst>
              <a:ext uri="{FF2B5EF4-FFF2-40B4-BE49-F238E27FC236}">
                <a16:creationId xmlns:a16="http://schemas.microsoft.com/office/drawing/2014/main" id="{623CE5F3-A6F7-C44E-9CFA-D6E385ABE969}"/>
              </a:ext>
            </a:extLst>
          </p:cNvPr>
          <p:cNvSpPr/>
          <p:nvPr/>
        </p:nvSpPr>
        <p:spPr>
          <a:xfrm>
            <a:off x="2257063" y="4520870"/>
            <a:ext cx="6227179" cy="4977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consensus layer</a:t>
            </a:r>
          </a:p>
        </p:txBody>
      </p:sp>
      <p:sp>
        <p:nvSpPr>
          <p:cNvPr id="6" name="Rectangle 5">
            <a:extLst>
              <a:ext uri="{FF2B5EF4-FFF2-40B4-BE49-F238E27FC236}">
                <a16:creationId xmlns:a16="http://schemas.microsoft.com/office/drawing/2014/main" id="{F6877603-64B5-6B47-9E6A-F54039EA829B}"/>
              </a:ext>
            </a:extLst>
          </p:cNvPr>
          <p:cNvSpPr/>
          <p:nvPr/>
        </p:nvSpPr>
        <p:spPr>
          <a:xfrm>
            <a:off x="2257062" y="3897766"/>
            <a:ext cx="6227179" cy="497711"/>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blockchain computer</a:t>
            </a:r>
          </a:p>
        </p:txBody>
      </p:sp>
      <p:sp>
        <p:nvSpPr>
          <p:cNvPr id="9" name="Rectangle 8">
            <a:extLst>
              <a:ext uri="{FF2B5EF4-FFF2-40B4-BE49-F238E27FC236}">
                <a16:creationId xmlns:a16="http://schemas.microsoft.com/office/drawing/2014/main" id="{F079DDF7-C62C-FE42-B6DB-DE55F75FB9D9}"/>
              </a:ext>
            </a:extLst>
          </p:cNvPr>
          <p:cNvSpPr/>
          <p:nvPr/>
        </p:nvSpPr>
        <p:spPr>
          <a:xfrm>
            <a:off x="2257061" y="3290439"/>
            <a:ext cx="6227179" cy="497711"/>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applications</a:t>
            </a:r>
            <a:r>
              <a:rPr lang="en-US" dirty="0"/>
              <a:t>   (DAPPs, smart contracts)</a:t>
            </a:r>
          </a:p>
        </p:txBody>
      </p:sp>
      <p:sp>
        <p:nvSpPr>
          <p:cNvPr id="3" name="TextBox 2">
            <a:extLst>
              <a:ext uri="{FF2B5EF4-FFF2-40B4-BE49-F238E27FC236}">
                <a16:creationId xmlns:a16="http://schemas.microsoft.com/office/drawing/2014/main" id="{88FF26C0-E9B5-1240-9654-CE81FE2F759F}"/>
              </a:ext>
            </a:extLst>
          </p:cNvPr>
          <p:cNvSpPr txBox="1"/>
          <p:nvPr/>
        </p:nvSpPr>
        <p:spPr>
          <a:xfrm>
            <a:off x="2008569" y="1374337"/>
            <a:ext cx="1851050" cy="1200329"/>
          </a:xfrm>
          <a:prstGeom prst="rect">
            <a:avLst/>
          </a:prstGeom>
          <a:solidFill>
            <a:schemeClr val="tx2">
              <a:lumMod val="40000"/>
              <a:lumOff val="60000"/>
            </a:schemeClr>
          </a:solidFill>
          <a:ln>
            <a:solidFill>
              <a:srgbClr val="9A0000"/>
            </a:solidFill>
          </a:ln>
        </p:spPr>
        <p:txBody>
          <a:bodyPr wrap="square" rtlCol="0">
            <a:spAutoFit/>
          </a:bodyPr>
          <a:lstStyle/>
          <a:p>
            <a:pPr algn="ctr"/>
            <a:r>
              <a:rPr lang="en-US" dirty="0"/>
              <a:t>Run on </a:t>
            </a:r>
            <a:br>
              <a:rPr lang="en-US" dirty="0"/>
            </a:br>
            <a:r>
              <a:rPr lang="en-US" dirty="0"/>
              <a:t>blockchain</a:t>
            </a:r>
          </a:p>
          <a:p>
            <a:pPr algn="ctr"/>
            <a:r>
              <a:rPr lang="en-US" dirty="0"/>
              <a:t>computer </a:t>
            </a:r>
          </a:p>
        </p:txBody>
      </p:sp>
      <p:pic>
        <p:nvPicPr>
          <p:cNvPr id="11" name="Picture 10">
            <a:extLst>
              <a:ext uri="{FF2B5EF4-FFF2-40B4-BE49-F238E27FC236}">
                <a16:creationId xmlns:a16="http://schemas.microsoft.com/office/drawing/2014/main" id="{B03A8B99-9568-F041-84C3-47E6F3D85B46}"/>
              </a:ext>
            </a:extLst>
          </p:cNvPr>
          <p:cNvPicPr>
            <a:picLocks noChangeAspect="1"/>
          </p:cNvPicPr>
          <p:nvPr/>
        </p:nvPicPr>
        <p:blipFill>
          <a:blip r:embed="rId2"/>
          <a:stretch>
            <a:fillRect/>
          </a:stretch>
        </p:blipFill>
        <p:spPr>
          <a:xfrm>
            <a:off x="3870252" y="1354600"/>
            <a:ext cx="4642736" cy="1224646"/>
          </a:xfrm>
          <a:prstGeom prst="rect">
            <a:avLst/>
          </a:prstGeom>
        </p:spPr>
      </p:pic>
    </p:spTree>
    <p:extLst>
      <p:ext uri="{BB962C8B-B14F-4D97-AF65-F5344CB8AC3E}">
        <p14:creationId xmlns:p14="http://schemas.microsoft.com/office/powerpoint/2010/main" val="1426936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31A3B-A97D-634E-9936-C142B5CD7EAD}"/>
              </a:ext>
            </a:extLst>
          </p:cNvPr>
          <p:cNvSpPr>
            <a:spLocks noGrp="1"/>
          </p:cNvSpPr>
          <p:nvPr>
            <p:ph type="title"/>
          </p:nvPr>
        </p:nvSpPr>
        <p:spPr>
          <a:xfrm>
            <a:off x="457200" y="105255"/>
            <a:ext cx="8229600" cy="623097"/>
          </a:xfrm>
        </p:spPr>
        <p:txBody>
          <a:bodyPr>
            <a:noAutofit/>
          </a:bodyPr>
          <a:lstStyle/>
          <a:p>
            <a:r>
              <a:rPr lang="en-US" sz="4000" dirty="0"/>
              <a:t>Common DAPP architecture</a:t>
            </a:r>
          </a:p>
        </p:txBody>
      </p:sp>
      <p:sp>
        <p:nvSpPr>
          <p:cNvPr id="4" name="Rectangle 3">
            <a:extLst>
              <a:ext uri="{FF2B5EF4-FFF2-40B4-BE49-F238E27FC236}">
                <a16:creationId xmlns:a16="http://schemas.microsoft.com/office/drawing/2014/main" id="{623CE5F3-A6F7-C44E-9CFA-D6E385ABE969}"/>
              </a:ext>
            </a:extLst>
          </p:cNvPr>
          <p:cNvSpPr/>
          <p:nvPr/>
        </p:nvSpPr>
        <p:spPr>
          <a:xfrm>
            <a:off x="526026" y="4452044"/>
            <a:ext cx="6612192" cy="4977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consensus layer</a:t>
            </a:r>
          </a:p>
        </p:txBody>
      </p:sp>
      <p:sp>
        <p:nvSpPr>
          <p:cNvPr id="6" name="Rectangle 5">
            <a:extLst>
              <a:ext uri="{FF2B5EF4-FFF2-40B4-BE49-F238E27FC236}">
                <a16:creationId xmlns:a16="http://schemas.microsoft.com/office/drawing/2014/main" id="{F6877603-64B5-6B47-9E6A-F54039EA829B}"/>
              </a:ext>
            </a:extLst>
          </p:cNvPr>
          <p:cNvSpPr/>
          <p:nvPr/>
        </p:nvSpPr>
        <p:spPr>
          <a:xfrm>
            <a:off x="314632" y="3018503"/>
            <a:ext cx="6980903" cy="1347019"/>
          </a:xfrm>
          <a:prstGeom prst="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b"/>
          <a:lstStyle/>
          <a:p>
            <a:pPr algn="r"/>
            <a:r>
              <a:rPr lang="en-US" dirty="0"/>
              <a:t>blockchain computer</a:t>
            </a:r>
          </a:p>
        </p:txBody>
      </p:sp>
      <p:sp>
        <p:nvSpPr>
          <p:cNvPr id="10" name="Rectangle 9">
            <a:extLst>
              <a:ext uri="{FF2B5EF4-FFF2-40B4-BE49-F238E27FC236}">
                <a16:creationId xmlns:a16="http://schemas.microsoft.com/office/drawing/2014/main" id="{77AB0B2D-1911-6143-8CA4-D72B0363EF53}"/>
              </a:ext>
            </a:extLst>
          </p:cNvPr>
          <p:cNvSpPr/>
          <p:nvPr/>
        </p:nvSpPr>
        <p:spPr>
          <a:xfrm>
            <a:off x="2966622" y="3194301"/>
            <a:ext cx="2006338" cy="497711"/>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DAPP</a:t>
            </a:r>
            <a:endParaRPr lang="en-US" dirty="0"/>
          </a:p>
        </p:txBody>
      </p:sp>
      <p:sp>
        <p:nvSpPr>
          <p:cNvPr id="12" name="Rectangle 11">
            <a:extLst>
              <a:ext uri="{FF2B5EF4-FFF2-40B4-BE49-F238E27FC236}">
                <a16:creationId xmlns:a16="http://schemas.microsoft.com/office/drawing/2014/main" id="{D3A75454-6028-C140-A1D0-90ADF0D60308}"/>
              </a:ext>
            </a:extLst>
          </p:cNvPr>
          <p:cNvSpPr/>
          <p:nvPr/>
        </p:nvSpPr>
        <p:spPr>
          <a:xfrm>
            <a:off x="5174210" y="3194301"/>
            <a:ext cx="2006338" cy="497711"/>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DAPP</a:t>
            </a:r>
            <a:endParaRPr lang="en-US" dirty="0"/>
          </a:p>
        </p:txBody>
      </p:sp>
      <p:sp>
        <p:nvSpPr>
          <p:cNvPr id="13" name="Rectangle 12">
            <a:extLst>
              <a:ext uri="{FF2B5EF4-FFF2-40B4-BE49-F238E27FC236}">
                <a16:creationId xmlns:a16="http://schemas.microsoft.com/office/drawing/2014/main" id="{D9C09E51-CBA8-2045-A091-A3B0541AEF67}"/>
              </a:ext>
            </a:extLst>
          </p:cNvPr>
          <p:cNvSpPr/>
          <p:nvPr/>
        </p:nvSpPr>
        <p:spPr>
          <a:xfrm>
            <a:off x="760229" y="3194301"/>
            <a:ext cx="2006338" cy="497711"/>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DAPP</a:t>
            </a:r>
            <a:endParaRPr lang="en-US" dirty="0"/>
          </a:p>
        </p:txBody>
      </p:sp>
      <p:pic>
        <p:nvPicPr>
          <p:cNvPr id="14" name="Picture 13">
            <a:extLst>
              <a:ext uri="{FF2B5EF4-FFF2-40B4-BE49-F238E27FC236}">
                <a16:creationId xmlns:a16="http://schemas.microsoft.com/office/drawing/2014/main" id="{966898AD-1A28-F645-BC33-8CF155D3D527}"/>
              </a:ext>
            </a:extLst>
          </p:cNvPr>
          <p:cNvPicPr>
            <a:picLocks noChangeAspect="1"/>
          </p:cNvPicPr>
          <p:nvPr/>
        </p:nvPicPr>
        <p:blipFill>
          <a:blip r:embed="rId2"/>
          <a:stretch>
            <a:fillRect/>
          </a:stretch>
        </p:blipFill>
        <p:spPr>
          <a:xfrm>
            <a:off x="7531509" y="1093272"/>
            <a:ext cx="1015451" cy="848854"/>
          </a:xfrm>
          <a:prstGeom prst="rect">
            <a:avLst/>
          </a:prstGeom>
        </p:spPr>
      </p:pic>
      <p:sp>
        <p:nvSpPr>
          <p:cNvPr id="15" name="TextBox 14">
            <a:extLst>
              <a:ext uri="{FF2B5EF4-FFF2-40B4-BE49-F238E27FC236}">
                <a16:creationId xmlns:a16="http://schemas.microsoft.com/office/drawing/2014/main" id="{0AC5CC2A-9FA7-C24A-B780-4DFBBDBB1AC6}"/>
              </a:ext>
            </a:extLst>
          </p:cNvPr>
          <p:cNvSpPr txBox="1"/>
          <p:nvPr/>
        </p:nvSpPr>
        <p:spPr>
          <a:xfrm>
            <a:off x="7380602" y="1885726"/>
            <a:ext cx="1274708" cy="461665"/>
          </a:xfrm>
          <a:prstGeom prst="rect">
            <a:avLst/>
          </a:prstGeom>
          <a:noFill/>
        </p:spPr>
        <p:txBody>
          <a:bodyPr wrap="none" rtlCol="0">
            <a:spAutoFit/>
          </a:bodyPr>
          <a:lstStyle/>
          <a:p>
            <a:r>
              <a:rPr lang="en-US" dirty="0">
                <a:latin typeface="+mn-lt"/>
              </a:rPr>
              <a:t>end user</a:t>
            </a:r>
          </a:p>
        </p:txBody>
      </p:sp>
      <p:pic>
        <p:nvPicPr>
          <p:cNvPr id="16" name="Picture 15">
            <a:extLst>
              <a:ext uri="{FF2B5EF4-FFF2-40B4-BE49-F238E27FC236}">
                <a16:creationId xmlns:a16="http://schemas.microsoft.com/office/drawing/2014/main" id="{860EA886-172D-514F-938B-A915DBD0823A}"/>
              </a:ext>
            </a:extLst>
          </p:cNvPr>
          <p:cNvPicPr>
            <a:picLocks noChangeAspect="1"/>
          </p:cNvPicPr>
          <p:nvPr/>
        </p:nvPicPr>
        <p:blipFill>
          <a:blip r:embed="rId3"/>
          <a:stretch>
            <a:fillRect/>
          </a:stretch>
        </p:blipFill>
        <p:spPr>
          <a:xfrm>
            <a:off x="1968356" y="1364315"/>
            <a:ext cx="2649794" cy="1257617"/>
          </a:xfrm>
          <a:prstGeom prst="rect">
            <a:avLst/>
          </a:prstGeom>
        </p:spPr>
      </p:pic>
      <p:sp>
        <p:nvSpPr>
          <p:cNvPr id="17" name="TextBox 16">
            <a:extLst>
              <a:ext uri="{FF2B5EF4-FFF2-40B4-BE49-F238E27FC236}">
                <a16:creationId xmlns:a16="http://schemas.microsoft.com/office/drawing/2014/main" id="{535D3A2F-BEF3-424C-9FFD-F5555029CB62}"/>
              </a:ext>
            </a:extLst>
          </p:cNvPr>
          <p:cNvSpPr txBox="1"/>
          <p:nvPr/>
        </p:nvSpPr>
        <p:spPr>
          <a:xfrm>
            <a:off x="989177" y="1018018"/>
            <a:ext cx="4206151" cy="461665"/>
          </a:xfrm>
          <a:prstGeom prst="rect">
            <a:avLst/>
          </a:prstGeom>
          <a:noFill/>
        </p:spPr>
        <p:txBody>
          <a:bodyPr wrap="none" rtlCol="0">
            <a:spAutoFit/>
          </a:bodyPr>
          <a:lstStyle/>
          <a:p>
            <a:r>
              <a:rPr lang="en-US" dirty="0"/>
              <a:t>Top layer: user facing servers</a:t>
            </a:r>
          </a:p>
        </p:txBody>
      </p:sp>
      <p:cxnSp>
        <p:nvCxnSpPr>
          <p:cNvPr id="19" name="Straight Arrow Connector 18">
            <a:extLst>
              <a:ext uri="{FF2B5EF4-FFF2-40B4-BE49-F238E27FC236}">
                <a16:creationId xmlns:a16="http://schemas.microsoft.com/office/drawing/2014/main" id="{A2F6C5D4-C313-BE43-A8A2-FEAAD2B729D7}"/>
              </a:ext>
            </a:extLst>
          </p:cNvPr>
          <p:cNvCxnSpPr>
            <a:cxnSpLocks/>
            <a:stCxn id="14" idx="1"/>
          </p:cNvCxnSpPr>
          <p:nvPr/>
        </p:nvCxnSpPr>
        <p:spPr>
          <a:xfrm flipH="1">
            <a:off x="4354585" y="1517699"/>
            <a:ext cx="3176924" cy="350430"/>
          </a:xfrm>
          <a:prstGeom prst="straightConnector1">
            <a:avLst/>
          </a:prstGeom>
          <a:ln w="57150">
            <a:solidFill>
              <a:schemeClr val="tx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D204E07-AE6D-4B4E-9CA0-1DE225259B5B}"/>
              </a:ext>
            </a:extLst>
          </p:cNvPr>
          <p:cNvCxnSpPr>
            <a:cxnSpLocks/>
            <a:endCxn id="13" idx="0"/>
          </p:cNvCxnSpPr>
          <p:nvPr/>
        </p:nvCxnSpPr>
        <p:spPr>
          <a:xfrm flipH="1">
            <a:off x="1763398" y="2249884"/>
            <a:ext cx="958366" cy="944417"/>
          </a:xfrm>
          <a:prstGeom prst="straightConnector1">
            <a:avLst/>
          </a:prstGeom>
          <a:ln w="57150">
            <a:solidFill>
              <a:schemeClr val="tx2">
                <a:lumMod val="75000"/>
              </a:schemeClr>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33" name="Picture 32">
            <a:extLst>
              <a:ext uri="{FF2B5EF4-FFF2-40B4-BE49-F238E27FC236}">
                <a16:creationId xmlns:a16="http://schemas.microsoft.com/office/drawing/2014/main" id="{4B4222B5-4BDC-0644-A007-7DE09C58B1D9}"/>
              </a:ext>
            </a:extLst>
          </p:cNvPr>
          <p:cNvPicPr>
            <a:picLocks noChangeAspect="1"/>
          </p:cNvPicPr>
          <p:nvPr/>
        </p:nvPicPr>
        <p:blipFill>
          <a:blip r:embed="rId4"/>
          <a:stretch>
            <a:fillRect/>
          </a:stretch>
        </p:blipFill>
        <p:spPr>
          <a:xfrm>
            <a:off x="1544963" y="1453531"/>
            <a:ext cx="815463" cy="864391"/>
          </a:xfrm>
          <a:prstGeom prst="rect">
            <a:avLst/>
          </a:prstGeom>
        </p:spPr>
      </p:pic>
      <p:pic>
        <p:nvPicPr>
          <p:cNvPr id="34" name="Picture 33">
            <a:extLst>
              <a:ext uri="{FF2B5EF4-FFF2-40B4-BE49-F238E27FC236}">
                <a16:creationId xmlns:a16="http://schemas.microsoft.com/office/drawing/2014/main" id="{6A0F1347-FDA4-734F-931D-6A82E3A0D31A}"/>
              </a:ext>
            </a:extLst>
          </p:cNvPr>
          <p:cNvPicPr>
            <a:picLocks noChangeAspect="1"/>
          </p:cNvPicPr>
          <p:nvPr/>
        </p:nvPicPr>
        <p:blipFill>
          <a:blip r:embed="rId4"/>
          <a:stretch>
            <a:fillRect/>
          </a:stretch>
        </p:blipFill>
        <p:spPr>
          <a:xfrm>
            <a:off x="911388" y="3797934"/>
            <a:ext cx="435533" cy="461665"/>
          </a:xfrm>
          <a:prstGeom prst="rect">
            <a:avLst/>
          </a:prstGeom>
        </p:spPr>
      </p:pic>
      <p:sp>
        <p:nvSpPr>
          <p:cNvPr id="35" name="TextBox 34">
            <a:extLst>
              <a:ext uri="{FF2B5EF4-FFF2-40B4-BE49-F238E27FC236}">
                <a16:creationId xmlns:a16="http://schemas.microsoft.com/office/drawing/2014/main" id="{E97D88F7-A444-2544-A996-C9AD8790B2C1}"/>
              </a:ext>
            </a:extLst>
          </p:cNvPr>
          <p:cNvSpPr txBox="1"/>
          <p:nvPr/>
        </p:nvSpPr>
        <p:spPr>
          <a:xfrm>
            <a:off x="1313642" y="3720675"/>
            <a:ext cx="1274708" cy="690638"/>
          </a:xfrm>
          <a:prstGeom prst="rect">
            <a:avLst/>
          </a:prstGeom>
          <a:noFill/>
        </p:spPr>
        <p:txBody>
          <a:bodyPr wrap="none" rtlCol="0">
            <a:spAutoFit/>
          </a:bodyPr>
          <a:lstStyle/>
          <a:p>
            <a:pPr>
              <a:lnSpc>
                <a:spcPct val="80000"/>
              </a:lnSpc>
            </a:pPr>
            <a:r>
              <a:rPr lang="en-US" dirty="0">
                <a:solidFill>
                  <a:schemeClr val="bg1"/>
                </a:solidFill>
                <a:latin typeface="+mn-lt"/>
              </a:rPr>
              <a:t>on-chain</a:t>
            </a:r>
            <a:br>
              <a:rPr lang="en-US" dirty="0">
                <a:solidFill>
                  <a:schemeClr val="bg1"/>
                </a:solidFill>
                <a:latin typeface="+mn-lt"/>
              </a:rPr>
            </a:br>
            <a:r>
              <a:rPr lang="en-US" dirty="0">
                <a:solidFill>
                  <a:schemeClr val="bg1"/>
                </a:solidFill>
                <a:latin typeface="+mn-lt"/>
              </a:rPr>
              <a:t>state</a:t>
            </a:r>
          </a:p>
        </p:txBody>
      </p:sp>
    </p:spTree>
    <p:extLst>
      <p:ext uri="{BB962C8B-B14F-4D97-AF65-F5344CB8AC3E}">
        <p14:creationId xmlns:p14="http://schemas.microsoft.com/office/powerpoint/2010/main" val="1476351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7"/>
        <p:cNvGrpSpPr/>
        <p:nvPr/>
      </p:nvGrpSpPr>
      <p:grpSpPr>
        <a:xfrm>
          <a:off x="0" y="0"/>
          <a:ext cx="0" cy="0"/>
          <a:chOff x="0" y="0"/>
          <a:chExt cx="0" cy="0"/>
        </a:xfrm>
      </p:grpSpPr>
      <p:sp>
        <p:nvSpPr>
          <p:cNvPr id="1438" name="Google Shape;1438;p164"/>
          <p:cNvSpPr txBox="1">
            <a:spLocks noGrp="1"/>
          </p:cNvSpPr>
          <p:nvPr>
            <p:ph type="title"/>
          </p:nvPr>
        </p:nvSpPr>
        <p:spPr>
          <a:xfrm>
            <a:off x="355600" y="280750"/>
            <a:ext cx="843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dirty="0"/>
              <a:t>Cryptocurrency-based crime hit a new all-time high in 2021, with illicit addresses receiving $14 billion over the course of the year, up from $7.8 billion in 2020</a:t>
            </a:r>
            <a:endParaRPr sz="1900" dirty="0"/>
          </a:p>
        </p:txBody>
      </p:sp>
      <p:sp>
        <p:nvSpPr>
          <p:cNvPr id="1439" name="Google Shape;1439;p164"/>
          <p:cNvSpPr txBox="1">
            <a:spLocks noGrp="1"/>
          </p:cNvSpPr>
          <p:nvPr>
            <p:ph type="sldNum" idx="12"/>
          </p:nvPr>
        </p:nvSpPr>
        <p:spPr>
          <a:xfrm>
            <a:off x="8537874" y="4788500"/>
            <a:ext cx="433200" cy="299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1440" name="Google Shape;1440;p164"/>
          <p:cNvSpPr txBox="1"/>
          <p:nvPr/>
        </p:nvSpPr>
        <p:spPr>
          <a:xfrm>
            <a:off x="7070650" y="812700"/>
            <a:ext cx="1538400" cy="6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Muli"/>
                <a:ea typeface="Muli"/>
                <a:cs typeface="Muli"/>
                <a:sym typeface="Muli"/>
              </a:rPr>
              <a:t>$2.9 T</a:t>
            </a:r>
            <a:endParaRPr sz="3600">
              <a:solidFill>
                <a:srgbClr val="FFFFFF"/>
              </a:solidFill>
              <a:latin typeface="Muli"/>
              <a:ea typeface="Muli"/>
              <a:cs typeface="Muli"/>
              <a:sym typeface="Muli"/>
            </a:endParaRPr>
          </a:p>
        </p:txBody>
      </p:sp>
      <p:sp>
        <p:nvSpPr>
          <p:cNvPr id="1441" name="Google Shape;1441;p164"/>
          <p:cNvSpPr txBox="1"/>
          <p:nvPr/>
        </p:nvSpPr>
        <p:spPr>
          <a:xfrm>
            <a:off x="7217650" y="1465500"/>
            <a:ext cx="1244400" cy="6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FFFFFF"/>
                </a:solidFill>
                <a:latin typeface="Muli"/>
                <a:ea typeface="Muli"/>
                <a:cs typeface="Muli"/>
                <a:sym typeface="Muli"/>
              </a:rPr>
              <a:t>Trillion worth of cryptocurrency transactions in 2020</a:t>
            </a:r>
            <a:endParaRPr sz="1100">
              <a:solidFill>
                <a:srgbClr val="FFFFFF"/>
              </a:solidFill>
              <a:latin typeface="Muli"/>
              <a:ea typeface="Muli"/>
              <a:cs typeface="Muli"/>
              <a:sym typeface="Muli"/>
            </a:endParaRPr>
          </a:p>
        </p:txBody>
      </p:sp>
      <p:pic>
        <p:nvPicPr>
          <p:cNvPr id="1442" name="Google Shape;1442;p164" title="Chart"/>
          <p:cNvPicPr preferRelativeResize="0"/>
          <p:nvPr/>
        </p:nvPicPr>
        <p:blipFill>
          <a:blip r:embed="rId3">
            <a:alphaModFix/>
          </a:blip>
          <a:stretch>
            <a:fillRect/>
          </a:stretch>
        </p:blipFill>
        <p:spPr>
          <a:xfrm>
            <a:off x="355600" y="1263900"/>
            <a:ext cx="8253450" cy="3189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165"/>
          <p:cNvSpPr txBox="1">
            <a:spLocks noGrp="1"/>
          </p:cNvSpPr>
          <p:nvPr>
            <p:ph type="title"/>
          </p:nvPr>
        </p:nvSpPr>
        <p:spPr>
          <a:xfrm>
            <a:off x="258675" y="280750"/>
            <a:ext cx="88047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a:t>The share of overall activity associated with illicit wallets hit an all time low, with criminal volumes representing only 0.15% of all economic activity</a:t>
            </a:r>
            <a:endParaRPr sz="1900"/>
          </a:p>
        </p:txBody>
      </p:sp>
      <p:pic>
        <p:nvPicPr>
          <p:cNvPr id="1448" name="Google Shape;1448;p165" title="Chart"/>
          <p:cNvPicPr preferRelativeResize="0"/>
          <p:nvPr/>
        </p:nvPicPr>
        <p:blipFill>
          <a:blip r:embed="rId3">
            <a:alphaModFix/>
          </a:blip>
          <a:stretch>
            <a:fillRect/>
          </a:stretch>
        </p:blipFill>
        <p:spPr>
          <a:xfrm>
            <a:off x="1323750" y="1277200"/>
            <a:ext cx="6468175" cy="3503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517D1-0C05-0643-85B5-AF255071C467}"/>
              </a:ext>
            </a:extLst>
          </p:cNvPr>
          <p:cNvSpPr>
            <a:spLocks noGrp="1"/>
          </p:cNvSpPr>
          <p:nvPr>
            <p:ph type="title"/>
          </p:nvPr>
        </p:nvSpPr>
        <p:spPr/>
        <p:txBody>
          <a:bodyPr>
            <a:normAutofit fontScale="90000"/>
          </a:bodyPr>
          <a:lstStyle/>
          <a:p>
            <a:r>
              <a:rPr lang="en-US" dirty="0"/>
              <a:t>What is a blockchain?</a:t>
            </a:r>
          </a:p>
        </p:txBody>
      </p:sp>
      <p:sp>
        <p:nvSpPr>
          <p:cNvPr id="4" name="Subtitle 4">
            <a:extLst>
              <a:ext uri="{FF2B5EF4-FFF2-40B4-BE49-F238E27FC236}">
                <a16:creationId xmlns:a16="http://schemas.microsoft.com/office/drawing/2014/main" id="{7F14C849-78B2-7A44-81F8-01CC63047969}"/>
              </a:ext>
            </a:extLst>
          </p:cNvPr>
          <p:cNvSpPr txBox="1">
            <a:spLocks/>
          </p:cNvSpPr>
          <p:nvPr/>
        </p:nvSpPr>
        <p:spPr bwMode="auto">
          <a:xfrm>
            <a:off x="878515" y="1211573"/>
            <a:ext cx="7386970" cy="1704647"/>
          </a:xfrm>
          <a:prstGeom prst="rect">
            <a:avLst/>
          </a:prstGeom>
          <a:noFill/>
          <a:ln w="9525">
            <a:solidFill>
              <a:schemeClr val="accent1"/>
            </a:solid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342900" indent="-3429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Abstract answer:   a blockchain provides</a:t>
            </a:r>
          </a:p>
          <a:p>
            <a:pPr marL="914400" lvl="1" indent="-457200">
              <a:buFont typeface="Arial" panose="020B0604020202020204" pitchFamily="34" charset="0"/>
              <a:buChar char="•"/>
            </a:pPr>
            <a:r>
              <a:rPr lang="en-US" dirty="0"/>
              <a:t>coordination between many parties,</a:t>
            </a:r>
          </a:p>
          <a:p>
            <a:pPr marL="914400" lvl="1" indent="-457200">
              <a:buFont typeface="Arial" panose="020B0604020202020204" pitchFamily="34" charset="0"/>
              <a:buChar char="•"/>
            </a:pPr>
            <a:r>
              <a:rPr lang="en-US" dirty="0"/>
              <a:t>when there is no single trusted party</a:t>
            </a:r>
          </a:p>
          <a:p>
            <a:pPr marL="1314450" lvl="2" indent="-457200">
              <a:buFont typeface="Arial" panose="020B0604020202020204" pitchFamily="34" charset="0"/>
              <a:buChar char="•"/>
            </a:pPr>
            <a:r>
              <a:rPr lang="en-US" dirty="0"/>
              <a:t>(Trusted party = blockchain technology)</a:t>
            </a:r>
          </a:p>
        </p:txBody>
      </p:sp>
      <p:sp>
        <p:nvSpPr>
          <p:cNvPr id="5" name="TextBox 4">
            <a:extLst>
              <a:ext uri="{FF2B5EF4-FFF2-40B4-BE49-F238E27FC236}">
                <a16:creationId xmlns:a16="http://schemas.microsoft.com/office/drawing/2014/main" id="{E6E3919D-6B91-4749-9501-455B2FF16EF0}"/>
              </a:ext>
            </a:extLst>
          </p:cNvPr>
          <p:cNvSpPr txBox="1"/>
          <p:nvPr/>
        </p:nvSpPr>
        <p:spPr>
          <a:xfrm>
            <a:off x="1325662" y="3367768"/>
            <a:ext cx="6492675" cy="461665"/>
          </a:xfrm>
          <a:prstGeom prst="rect">
            <a:avLst/>
          </a:prstGeom>
          <a:noFill/>
        </p:spPr>
        <p:txBody>
          <a:bodyPr wrap="none" rtlCol="0">
            <a:spAutoFit/>
          </a:bodyPr>
          <a:lstStyle/>
          <a:p>
            <a:r>
              <a:rPr lang="en-US" dirty="0">
                <a:latin typeface="+mn-lt"/>
              </a:rPr>
              <a:t>if trusted party exists  ⇒   no need for a blockchain</a:t>
            </a:r>
          </a:p>
        </p:txBody>
      </p:sp>
      <p:sp>
        <p:nvSpPr>
          <p:cNvPr id="7" name="TextBox 6">
            <a:extLst>
              <a:ext uri="{FF2B5EF4-FFF2-40B4-BE49-F238E27FC236}">
                <a16:creationId xmlns:a16="http://schemas.microsoft.com/office/drawing/2014/main" id="{D3491A62-2C39-DF4C-808A-185EC7401C47}"/>
              </a:ext>
            </a:extLst>
          </p:cNvPr>
          <p:cNvSpPr txBox="1"/>
          <p:nvPr/>
        </p:nvSpPr>
        <p:spPr>
          <a:xfrm>
            <a:off x="1803450" y="4280981"/>
            <a:ext cx="5468420" cy="461665"/>
          </a:xfrm>
          <a:prstGeom prst="rect">
            <a:avLst/>
          </a:prstGeom>
          <a:noFill/>
        </p:spPr>
        <p:txBody>
          <a:bodyPr wrap="none" rtlCol="0">
            <a:spAutoFit/>
          </a:bodyPr>
          <a:lstStyle/>
          <a:p>
            <a:r>
              <a:rPr lang="en-US" dirty="0">
                <a:latin typeface="+mn-lt"/>
              </a:rPr>
              <a:t>[financial systems:  often no trusted party]</a:t>
            </a:r>
          </a:p>
        </p:txBody>
      </p:sp>
    </p:spTree>
    <p:extLst>
      <p:ext uri="{BB962C8B-B14F-4D97-AF65-F5344CB8AC3E}">
        <p14:creationId xmlns:p14="http://schemas.microsoft.com/office/powerpoint/2010/main" val="70121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5E4E6-059D-4C85-8088-5B3ABDD66011}"/>
              </a:ext>
            </a:extLst>
          </p:cNvPr>
          <p:cNvSpPr>
            <a:spLocks noGrp="1"/>
          </p:cNvSpPr>
          <p:nvPr>
            <p:ph type="title"/>
          </p:nvPr>
        </p:nvSpPr>
        <p:spPr/>
        <p:txBody>
          <a:bodyPr>
            <a:normAutofit fontScale="90000"/>
          </a:bodyPr>
          <a:lstStyle/>
          <a:p>
            <a:r>
              <a:rPr lang="en" sz="4400" dirty="0"/>
              <a:t>Cryptocurrency-based Crime</a:t>
            </a:r>
            <a:endParaRPr lang="en-US" dirty="0"/>
          </a:p>
        </p:txBody>
      </p:sp>
      <p:sp>
        <p:nvSpPr>
          <p:cNvPr id="3" name="Content Placeholder 2">
            <a:extLst>
              <a:ext uri="{FF2B5EF4-FFF2-40B4-BE49-F238E27FC236}">
                <a16:creationId xmlns:a16="http://schemas.microsoft.com/office/drawing/2014/main" id="{873918BC-F542-4EA1-8FAD-6A701BF099A6}"/>
              </a:ext>
            </a:extLst>
          </p:cNvPr>
          <p:cNvSpPr>
            <a:spLocks noGrp="1"/>
          </p:cNvSpPr>
          <p:nvPr>
            <p:ph idx="1"/>
          </p:nvPr>
        </p:nvSpPr>
        <p:spPr/>
        <p:txBody>
          <a:bodyPr/>
          <a:lstStyle/>
          <a:p>
            <a:r>
              <a:rPr lang="en-US" dirty="0"/>
              <a:t>Ransomware</a:t>
            </a:r>
          </a:p>
          <a:p>
            <a:r>
              <a:rPr lang="en-US" sz="2800" dirty="0">
                <a:solidFill>
                  <a:schemeClr val="dk1"/>
                </a:solidFill>
                <a:latin typeface="Muli"/>
                <a:ea typeface="Muli"/>
                <a:cs typeface="Muli"/>
                <a:sym typeface="Muli"/>
              </a:rPr>
              <a:t>High-risk jurisdictions &amp; sanctions evasion</a:t>
            </a:r>
            <a:endParaRPr lang="en-US" sz="2800" b="1" dirty="0">
              <a:solidFill>
                <a:schemeClr val="lt2"/>
              </a:solidFill>
              <a:latin typeface="Muli"/>
              <a:ea typeface="Muli"/>
              <a:cs typeface="Muli"/>
              <a:sym typeface="Muli"/>
            </a:endParaRPr>
          </a:p>
          <a:p>
            <a:r>
              <a:rPr lang="en-US" sz="2800" dirty="0">
                <a:solidFill>
                  <a:schemeClr val="dk1"/>
                </a:solidFill>
                <a:latin typeface="Muli"/>
                <a:ea typeface="Muli"/>
                <a:cs typeface="Muli"/>
                <a:sym typeface="Muli"/>
              </a:rPr>
              <a:t>Money laundering</a:t>
            </a:r>
          </a:p>
          <a:p>
            <a:r>
              <a:rPr lang="en-US" sz="2800" dirty="0">
                <a:solidFill>
                  <a:schemeClr val="dk1"/>
                </a:solidFill>
                <a:latin typeface="Muli"/>
                <a:ea typeface="Muli"/>
                <a:cs typeface="Muli"/>
                <a:sym typeface="Muli"/>
              </a:rPr>
              <a:t>Scams</a:t>
            </a:r>
            <a:endParaRPr lang="en-US" sz="2800" dirty="0">
              <a:solidFill>
                <a:srgbClr val="999999"/>
              </a:solidFill>
              <a:latin typeface="Muli"/>
              <a:ea typeface="Muli"/>
              <a:cs typeface="Muli"/>
              <a:sym typeface="Muli"/>
            </a:endParaRPr>
          </a:p>
          <a:p>
            <a:r>
              <a:rPr lang="en-US" sz="2800" dirty="0">
                <a:solidFill>
                  <a:schemeClr val="dk1"/>
                </a:solidFill>
                <a:latin typeface="Muli"/>
                <a:ea typeface="Muli"/>
                <a:cs typeface="Muli"/>
                <a:sym typeface="Muli"/>
              </a:rPr>
              <a:t>Hacks </a:t>
            </a:r>
          </a:p>
          <a:p>
            <a:r>
              <a:rPr lang="en-US" sz="2800" dirty="0">
                <a:solidFill>
                  <a:schemeClr val="dk1"/>
                </a:solidFill>
                <a:latin typeface="Muli"/>
                <a:ea typeface="Muli"/>
                <a:cs typeface="Muli"/>
                <a:sym typeface="Muli"/>
              </a:rPr>
              <a:t>Darknet markets and fraud shops (employs Tor/onion ring + cryptocurrenc</a:t>
            </a:r>
            <a:r>
              <a:rPr lang="en-US" dirty="0">
                <a:solidFill>
                  <a:schemeClr val="dk1"/>
                </a:solidFill>
                <a:latin typeface="Muli"/>
                <a:ea typeface="Muli"/>
                <a:cs typeface="Muli"/>
                <a:sym typeface="Muli"/>
              </a:rPr>
              <a:t>y)</a:t>
            </a:r>
            <a:endParaRPr lang="en-US" dirty="0"/>
          </a:p>
          <a:p>
            <a:endParaRPr lang="en-US" dirty="0"/>
          </a:p>
        </p:txBody>
      </p:sp>
    </p:spTree>
    <p:extLst>
      <p:ext uri="{BB962C8B-B14F-4D97-AF65-F5344CB8AC3E}">
        <p14:creationId xmlns:p14="http://schemas.microsoft.com/office/powerpoint/2010/main" val="3819403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38A53-46F9-9C46-A1CF-62A2A4442F2D}"/>
              </a:ext>
            </a:extLst>
          </p:cNvPr>
          <p:cNvSpPr>
            <a:spLocks noGrp="1"/>
          </p:cNvSpPr>
          <p:nvPr>
            <p:ph type="title"/>
          </p:nvPr>
        </p:nvSpPr>
        <p:spPr/>
        <p:txBody>
          <a:bodyPr>
            <a:normAutofit fontScale="90000"/>
          </a:bodyPr>
          <a:lstStyle/>
          <a:p>
            <a:r>
              <a:rPr lang="en-US"/>
              <a:t>Cryptography </a:t>
            </a:r>
            <a:r>
              <a:rPr lang="en-US" dirty="0"/>
              <a:t>Background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A8604A-32B4-FC44-8A72-1F289E1CDB1F}"/>
                  </a:ext>
                </a:extLst>
              </p:cNvPr>
              <p:cNvSpPr>
                <a:spLocks noGrp="1"/>
              </p:cNvSpPr>
              <p:nvPr>
                <p:ph idx="1"/>
              </p:nvPr>
            </p:nvSpPr>
            <p:spPr>
              <a:xfrm>
                <a:off x="457200" y="1200151"/>
                <a:ext cx="8229600" cy="2095942"/>
              </a:xfrm>
            </p:spPr>
            <p:txBody>
              <a:bodyPr/>
              <a:lstStyle/>
              <a:p>
                <a:pPr marL="514350" indent="-514350">
                  <a:buAutoNum type="arabicParenBoth"/>
                </a:pPr>
                <a:r>
                  <a:rPr lang="en-US" dirty="0"/>
                  <a:t>cryptographic hash functions</a:t>
                </a:r>
              </a:p>
              <a:p>
                <a:pPr marL="0" indent="0">
                  <a:buNone/>
                </a:pPr>
                <a:endParaRPr lang="en-US" dirty="0"/>
              </a:p>
              <a:p>
                <a:pPr marL="0" indent="0">
                  <a:buNone/>
                </a:pPr>
                <a:r>
                  <a:rPr lang="en-US" dirty="0"/>
                  <a:t>An efficiently computable function     </a:t>
                </a:r>
                <a14:m>
                  <m:oMath xmlns:m="http://schemas.openxmlformats.org/officeDocument/2006/math">
                    <m:r>
                      <a:rPr lang="en-US" b="0" i="1" dirty="0" smtClean="0">
                        <a:latin typeface="Cambria Math" panose="02040503050406030204" pitchFamily="18" charset="0"/>
                      </a:rPr>
                      <m:t>𝐻</m:t>
                    </m:r>
                    <m:r>
                      <a:rPr lang="en-US" b="0" i="1" dirty="0" smtClean="0">
                        <a:latin typeface="Cambria Math" panose="02040503050406030204" pitchFamily="18" charset="0"/>
                      </a:rPr>
                      <m:t>:  </m:t>
                    </m:r>
                    <m:r>
                      <a:rPr lang="en-US" b="0" i="1" dirty="0" smtClean="0">
                        <a:latin typeface="Cambria Math" panose="02040503050406030204" pitchFamily="18" charset="0"/>
                      </a:rPr>
                      <m:t>𝑀</m:t>
                    </m:r>
                    <m:r>
                      <a:rPr lang="en-US" b="0" i="1" dirty="0" smtClean="0">
                        <a:latin typeface="Cambria Math" panose="02040503050406030204" pitchFamily="18" charset="0"/>
                      </a:rPr>
                      <m:t> ⇾ </m:t>
                    </m:r>
                    <m:r>
                      <a:rPr lang="en-US" b="0" i="1" dirty="0" smtClean="0">
                        <a:latin typeface="Cambria Math" panose="02040503050406030204" pitchFamily="18" charset="0"/>
                      </a:rPr>
                      <m:t>𝑇</m:t>
                    </m:r>
                    <m:r>
                      <a:rPr lang="en-US" b="0" i="1" dirty="0" smtClean="0">
                        <a:latin typeface="Cambria Math" panose="02040503050406030204" pitchFamily="18" charset="0"/>
                      </a:rPr>
                      <m:t>     </m:t>
                    </m:r>
                  </m:oMath>
                </a14:m>
                <a:endParaRPr lang="en-US" dirty="0"/>
              </a:p>
              <a:p>
                <a:pPr marL="0" indent="0">
                  <a:buNone/>
                </a:pPr>
                <a:r>
                  <a:rPr lang="en-US" dirty="0"/>
                  <a:t>where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𝑀</m:t>
                    </m:r>
                    <m:r>
                      <a:rPr lang="en-US" i="1" dirty="0" smtClean="0">
                        <a:latin typeface="Cambria Math" panose="02040503050406030204" pitchFamily="18" charset="0"/>
                      </a:rPr>
                      <m:t>|≫|</m:t>
                    </m:r>
                    <m:r>
                      <a:rPr lang="en-US" i="1" dirty="0" smtClean="0">
                        <a:latin typeface="Cambria Math" panose="02040503050406030204" pitchFamily="18" charset="0"/>
                      </a:rPr>
                      <m:t>𝑇</m:t>
                    </m:r>
                    <m:r>
                      <a:rPr lang="en-US" i="1" dirty="0"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E7A8604A-32B4-FC44-8A72-1F289E1CDB1F}"/>
                  </a:ext>
                </a:extLst>
              </p:cNvPr>
              <p:cNvSpPr>
                <a:spLocks noGrp="1" noRot="1" noChangeAspect="1" noMove="1" noResize="1" noEditPoints="1" noAdjustHandles="1" noChangeArrowheads="1" noChangeShapeType="1" noTextEdit="1"/>
              </p:cNvSpPr>
              <p:nvPr>
                <p:ph idx="1"/>
              </p:nvPr>
            </p:nvSpPr>
            <p:spPr>
              <a:xfrm>
                <a:off x="457200" y="1200151"/>
                <a:ext cx="8229600" cy="2095942"/>
              </a:xfrm>
              <a:blipFill>
                <a:blip r:embed="rId3"/>
                <a:stretch>
                  <a:fillRect l="-1698" t="-3636" b="-606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3AEF9B8-7CC7-1E48-8C4D-BEC0DE5BAEB8}"/>
              </a:ext>
            </a:extLst>
          </p:cNvPr>
          <p:cNvGrpSpPr/>
          <p:nvPr/>
        </p:nvGrpSpPr>
        <p:grpSpPr>
          <a:xfrm>
            <a:off x="287079" y="3306426"/>
            <a:ext cx="8631846" cy="1154783"/>
            <a:chOff x="287079" y="3306426"/>
            <a:chExt cx="8631846" cy="1154783"/>
          </a:xfrm>
        </p:grpSpPr>
        <p:sp>
          <p:nvSpPr>
            <p:cNvPr id="5" name="Rectangle 4">
              <a:extLst>
                <a:ext uri="{FF2B5EF4-FFF2-40B4-BE49-F238E27FC236}">
                  <a16:creationId xmlns:a16="http://schemas.microsoft.com/office/drawing/2014/main" id="{C0433A8A-50A8-0947-A203-0AA75D9041FE}"/>
                </a:ext>
              </a:extLst>
            </p:cNvPr>
            <p:cNvSpPr/>
            <p:nvPr/>
          </p:nvSpPr>
          <p:spPr>
            <a:xfrm>
              <a:off x="287079" y="3976577"/>
              <a:ext cx="3242930" cy="467832"/>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megabytes</a:t>
              </a:r>
            </a:p>
          </p:txBody>
        </p:sp>
        <p:sp>
          <p:nvSpPr>
            <p:cNvPr id="6" name="Right Arrow 5">
              <a:extLst>
                <a:ext uri="{FF2B5EF4-FFF2-40B4-BE49-F238E27FC236}">
                  <a16:creationId xmlns:a16="http://schemas.microsoft.com/office/drawing/2014/main" id="{46C0271C-7730-CE40-B3DB-1B6B4D156243}"/>
                </a:ext>
              </a:extLst>
            </p:cNvPr>
            <p:cNvSpPr/>
            <p:nvPr/>
          </p:nvSpPr>
          <p:spPr>
            <a:xfrm>
              <a:off x="3742661" y="3976577"/>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635805-1FD6-0947-BC69-7DD7C0FAB982}"/>
                </a:ext>
              </a:extLst>
            </p:cNvPr>
            <p:cNvSpPr/>
            <p:nvPr/>
          </p:nvSpPr>
          <p:spPr>
            <a:xfrm>
              <a:off x="4933721" y="3993377"/>
              <a:ext cx="1530874" cy="467832"/>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hash value</a:t>
              </a:r>
            </a:p>
          </p:txBody>
        </p:sp>
        <p:sp>
          <p:nvSpPr>
            <p:cNvPr id="8" name="Right Brace 7">
              <a:extLst>
                <a:ext uri="{FF2B5EF4-FFF2-40B4-BE49-F238E27FC236}">
                  <a16:creationId xmlns:a16="http://schemas.microsoft.com/office/drawing/2014/main" id="{63EBBD36-F7A0-C943-B917-733AFB9CD44B}"/>
                </a:ext>
              </a:extLst>
            </p:cNvPr>
            <p:cNvSpPr/>
            <p:nvPr/>
          </p:nvSpPr>
          <p:spPr>
            <a:xfrm rot="16200000">
              <a:off x="5601597" y="3080351"/>
              <a:ext cx="195121" cy="15308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F4887B4-F55A-2E4B-B91C-DA76B5BD777C}"/>
                </a:ext>
              </a:extLst>
            </p:cNvPr>
            <p:cNvSpPr txBox="1"/>
            <p:nvPr/>
          </p:nvSpPr>
          <p:spPr>
            <a:xfrm>
              <a:off x="5079500" y="3306426"/>
              <a:ext cx="1239314" cy="461665"/>
            </a:xfrm>
            <a:prstGeom prst="rect">
              <a:avLst/>
            </a:prstGeom>
            <a:noFill/>
          </p:spPr>
          <p:txBody>
            <a:bodyPr wrap="none" rtlCol="0">
              <a:spAutoFit/>
            </a:bodyPr>
            <a:lstStyle/>
            <a:p>
              <a:pPr algn="l"/>
              <a:r>
                <a:rPr lang="en-US" dirty="0">
                  <a:latin typeface="+mn-lt"/>
                </a:rPr>
                <a:t>32 bytes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3AC30CA-D737-584C-A721-68AB4C25455B}"/>
                    </a:ext>
                  </a:extLst>
                </p:cNvPr>
                <p:cNvSpPr txBox="1"/>
                <p:nvPr/>
              </p:nvSpPr>
              <p:spPr>
                <a:xfrm>
                  <a:off x="6920429" y="3987210"/>
                  <a:ext cx="1998496" cy="465833"/>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 = </m:t>
                        </m:r>
                        <m:sSup>
                          <m:sSupPr>
                            <m:ctrlPr>
                              <a:rPr lang="en-US" b="0" i="1" dirty="0" smtClean="0">
                                <a:latin typeface="Cambria Math" panose="02040503050406030204" pitchFamily="18" charset="0"/>
                              </a:rPr>
                            </m:ctrlPr>
                          </m:sSupPr>
                          <m:e>
                            <m:d>
                              <m:dPr>
                                <m:begChr m:val="{"/>
                                <m:endChr m:val="}"/>
                                <m:ctrlPr>
                                  <a:rPr lang="en-US" i="1" dirty="0" smtClean="0">
                                    <a:latin typeface="Cambria Math" panose="02040503050406030204" pitchFamily="18" charset="0"/>
                                  </a:rPr>
                                </m:ctrlPr>
                              </m:dPr>
                              <m:e>
                                <m:r>
                                  <a:rPr lang="en-US" i="1" dirty="0" smtClean="0">
                                    <a:latin typeface="Cambria Math" panose="02040503050406030204" pitchFamily="18" charset="0"/>
                                  </a:rPr>
                                  <m:t>0,1</m:t>
                                </m:r>
                              </m:e>
                            </m:d>
                          </m:e>
                          <m:sup>
                            <m:r>
                              <a:rPr lang="en-US" b="0" i="1" dirty="0" smtClean="0">
                                <a:latin typeface="Cambria Math" panose="02040503050406030204" pitchFamily="18" charset="0"/>
                              </a:rPr>
                              <m:t>256</m:t>
                            </m:r>
                          </m:sup>
                        </m:sSup>
                      </m:oMath>
                    </m:oMathPara>
                  </a14:m>
                  <a:endParaRPr lang="en-US" baseline="30000" dirty="0">
                    <a:latin typeface="+mn-lt"/>
                  </a:endParaRPr>
                </a:p>
              </p:txBody>
            </p:sp>
          </mc:Choice>
          <mc:Fallback xmlns="">
            <p:sp>
              <p:nvSpPr>
                <p:cNvPr id="10" name="TextBox 9">
                  <a:extLst>
                    <a:ext uri="{FF2B5EF4-FFF2-40B4-BE49-F238E27FC236}">
                      <a16:creationId xmlns:a16="http://schemas.microsoft.com/office/drawing/2014/main" id="{43AC30CA-D737-584C-A721-68AB4C25455B}"/>
                    </a:ext>
                  </a:extLst>
                </p:cNvPr>
                <p:cNvSpPr txBox="1">
                  <a:spLocks noRot="1" noChangeAspect="1" noMove="1" noResize="1" noEditPoints="1" noAdjustHandles="1" noChangeArrowheads="1" noChangeShapeType="1" noTextEdit="1"/>
                </p:cNvSpPr>
                <p:nvPr/>
              </p:nvSpPr>
              <p:spPr>
                <a:xfrm>
                  <a:off x="6920429" y="3987210"/>
                  <a:ext cx="1998496" cy="465833"/>
                </a:xfrm>
                <a:prstGeom prst="rect">
                  <a:avLst/>
                </a:prstGeom>
                <a:blipFill>
                  <a:blip r:embed="rId4"/>
                  <a:stretch>
                    <a:fillRect b="-23684"/>
                  </a:stretch>
                </a:blipFill>
              </p:spPr>
              <p:txBody>
                <a:bodyPr/>
                <a:lstStyle/>
                <a:p>
                  <a:r>
                    <a:rPr lang="en-US">
                      <a:noFill/>
                    </a:rPr>
                    <a:t> </a:t>
                  </a:r>
                </a:p>
              </p:txBody>
            </p:sp>
          </mc:Fallback>
        </mc:AlternateContent>
      </p:grpSp>
    </p:spTree>
    <p:extLst>
      <p:ext uri="{BB962C8B-B14F-4D97-AF65-F5344CB8AC3E}">
        <p14:creationId xmlns:p14="http://schemas.microsoft.com/office/powerpoint/2010/main" val="168247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1755C-5ABF-1D42-AB30-F8B36790E346}"/>
              </a:ext>
            </a:extLst>
          </p:cNvPr>
          <p:cNvSpPr>
            <a:spLocks noGrp="1"/>
          </p:cNvSpPr>
          <p:nvPr>
            <p:ph type="title"/>
          </p:nvPr>
        </p:nvSpPr>
        <p:spPr/>
        <p:txBody>
          <a:bodyPr>
            <a:normAutofit fontScale="90000"/>
          </a:bodyPr>
          <a:lstStyle/>
          <a:p>
            <a:r>
              <a:rPr lang="en-US" dirty="0"/>
              <a:t>Collision resistance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4EE1B80-88CC-624B-95EB-DF39483FB49A}"/>
                  </a:ext>
                </a:extLst>
              </p:cNvPr>
              <p:cNvSpPr>
                <a:spLocks noGrp="1"/>
              </p:cNvSpPr>
              <p:nvPr>
                <p:ph idx="1"/>
              </p:nvPr>
            </p:nvSpPr>
            <p:spPr>
              <a:xfrm>
                <a:off x="223284" y="1200150"/>
                <a:ext cx="8846288" cy="3943349"/>
              </a:xfrm>
            </p:spPr>
            <p:txBody>
              <a:bodyPr>
                <a:normAutofit/>
              </a:bodyPr>
              <a:lstStyle/>
              <a:p>
                <a:pPr marL="0" indent="0">
                  <a:buNone/>
                </a:pPr>
                <a:r>
                  <a:rPr lang="en-US" sz="2400" b="1" u="sng" dirty="0"/>
                  <a:t>Def</a:t>
                </a:r>
                <a:r>
                  <a:rPr lang="en-US" sz="2400" dirty="0"/>
                  <a:t>:   a </a:t>
                </a:r>
                <a:r>
                  <a:rPr lang="en-US" sz="2400" b="1" u="sng" dirty="0"/>
                  <a:t>collision</a:t>
                </a:r>
                <a:r>
                  <a:rPr lang="en-US" sz="2400" dirty="0"/>
                  <a:t> for </a:t>
                </a:r>
                <a14:m>
                  <m:oMath xmlns:m="http://schemas.openxmlformats.org/officeDocument/2006/math">
                    <m:r>
                      <a:rPr lang="en-US" sz="2400" i="1" dirty="0" smtClean="0">
                        <a:latin typeface="Cambria Math" panose="02040503050406030204" pitchFamily="18" charset="0"/>
                      </a:rPr>
                      <m:t>𝐻</m:t>
                    </m:r>
                    <m:r>
                      <a:rPr lang="en-US" sz="2400" i="1" dirty="0" smtClean="0">
                        <a:latin typeface="Cambria Math" panose="02040503050406030204" pitchFamily="18" charset="0"/>
                      </a:rPr>
                      <m:t>:</m:t>
                    </m:r>
                    <m:r>
                      <a:rPr lang="en-US" sz="2400" i="1" dirty="0" smtClean="0">
                        <a:latin typeface="Cambria Math" panose="02040503050406030204" pitchFamily="18" charset="0"/>
                      </a:rPr>
                      <m:t>𝑀</m:t>
                    </m:r>
                    <m:r>
                      <a:rPr lang="en-US" sz="2400" i="1" dirty="0" smtClean="0">
                        <a:latin typeface="Cambria Math" panose="02040503050406030204" pitchFamily="18" charset="0"/>
                      </a:rPr>
                      <m:t>⇾</m:t>
                    </m:r>
                    <m:r>
                      <a:rPr lang="en-US" sz="2400" i="1" dirty="0" smtClean="0">
                        <a:latin typeface="Cambria Math" panose="02040503050406030204" pitchFamily="18" charset="0"/>
                      </a:rPr>
                      <m:t>𝑇</m:t>
                    </m:r>
                  </m:oMath>
                </a14:m>
                <a:r>
                  <a:rPr lang="en-US" sz="2400" dirty="0"/>
                  <a:t> is pair  </a:t>
                </a:r>
                <a14:m>
                  <m:oMath xmlns:m="http://schemas.openxmlformats.org/officeDocument/2006/math">
                    <m:r>
                      <a:rPr lang="en-US" sz="2400" i="1" dirty="0" smtClean="0">
                        <a:latin typeface="Cambria Math" panose="02040503050406030204" pitchFamily="18" charset="0"/>
                      </a:rPr>
                      <m:t>𝑥</m:t>
                    </m:r>
                    <m:r>
                      <a:rPr lang="en-US" sz="2400" i="1" dirty="0" smtClean="0">
                        <a:latin typeface="Cambria Math" panose="02040503050406030204" pitchFamily="18" charset="0"/>
                      </a:rPr>
                      <m:t>≠</m:t>
                    </m:r>
                    <m:r>
                      <a:rPr lang="en-US" sz="2400" i="1" dirty="0" smtClean="0">
                        <a:latin typeface="Cambria Math" panose="02040503050406030204" pitchFamily="18" charset="0"/>
                      </a:rPr>
                      <m:t>𝑦</m:t>
                    </m:r>
                    <m:r>
                      <a:rPr lang="en-US" sz="2400" i="1" dirty="0" smtClean="0">
                        <a:latin typeface="Cambria Math" panose="02040503050406030204" pitchFamily="18" charset="0"/>
                      </a:rPr>
                      <m:t>∈</m:t>
                    </m:r>
                    <m:r>
                      <a:rPr lang="en-US" sz="2400" i="1" dirty="0" smtClean="0">
                        <a:latin typeface="Cambria Math" panose="02040503050406030204" pitchFamily="18" charset="0"/>
                      </a:rPr>
                      <m:t>𝑀</m:t>
                    </m:r>
                  </m:oMath>
                </a14:m>
                <a:r>
                  <a:rPr lang="en-US" sz="2400" dirty="0"/>
                  <a:t>   </a:t>
                </a:r>
                <a:r>
                  <a:rPr lang="en-US" sz="2400" dirty="0" err="1"/>
                  <a:t>s.t.</a:t>
                </a:r>
                <a:r>
                  <a:rPr lang="en-US" sz="2400" dirty="0"/>
                  <a:t>    </a:t>
                </a:r>
                <a14:m>
                  <m:oMath xmlns:m="http://schemas.openxmlformats.org/officeDocument/2006/math">
                    <m:r>
                      <a:rPr lang="en-US" sz="2400" b="0" i="1" dirty="0" smtClean="0">
                        <a:latin typeface="Cambria Math" panose="02040503050406030204" pitchFamily="18" charset="0"/>
                      </a:rPr>
                      <m:t>𝐻</m:t>
                    </m:r>
                    <m:r>
                      <a:rPr lang="en-US" sz="2400" b="0" i="1" dirty="0" smtClean="0">
                        <a:latin typeface="Cambria Math" panose="02040503050406030204" pitchFamily="18" charset="0"/>
                      </a:rPr>
                      <m:t>(</m:t>
                    </m:r>
                    <m:r>
                      <a:rPr lang="en-US" sz="2400" b="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𝐻</m:t>
                    </m:r>
                    <m:r>
                      <a:rPr lang="en-US" sz="2400" b="0" i="1" dirty="0" smtClean="0">
                        <a:latin typeface="Cambria Math" panose="02040503050406030204" pitchFamily="18" charset="0"/>
                      </a:rPr>
                      <m:t>(</m:t>
                    </m:r>
                    <m:r>
                      <a:rPr lang="en-US" sz="2400" b="0" i="1" dirty="0" smtClean="0">
                        <a:latin typeface="Cambria Math" panose="02040503050406030204" pitchFamily="18" charset="0"/>
                      </a:rPr>
                      <m:t>𝑦</m:t>
                    </m:r>
                    <m:r>
                      <a:rPr lang="en-US" sz="2400" b="0" i="1" dirty="0" smtClean="0">
                        <a:latin typeface="Cambria Math" panose="02040503050406030204" pitchFamily="18" charset="0"/>
                      </a:rPr>
                      <m:t>)</m:t>
                    </m:r>
                  </m:oMath>
                </a14:m>
                <a:endParaRPr lang="en-US" sz="2400" dirty="0"/>
              </a:p>
              <a:p>
                <a:pPr marL="0" indent="0">
                  <a:buNone/>
                </a:pPr>
                <a:endParaRPr lang="en-US" sz="2400" b="1" dirty="0"/>
              </a:p>
              <a:p>
                <a:pPr marL="0" indent="0">
                  <a:buNone/>
                </a:pP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𝑀</m:t>
                    </m:r>
                    <m:r>
                      <a:rPr lang="en-US" sz="2400" i="1" dirty="0" smtClean="0">
                        <a:latin typeface="Cambria Math" panose="02040503050406030204" pitchFamily="18" charset="0"/>
                      </a:rPr>
                      <m:t>|≫|</m:t>
                    </m:r>
                    <m:r>
                      <a:rPr lang="en-US" sz="2400" i="1" dirty="0">
                        <a:latin typeface="Cambria Math" panose="02040503050406030204" pitchFamily="18" charset="0"/>
                      </a:rPr>
                      <m:t>𝑇</m:t>
                    </m:r>
                    <m:r>
                      <a:rPr lang="en-US" sz="2400" i="1" dirty="0" smtClean="0">
                        <a:latin typeface="Cambria Math" panose="02040503050406030204" pitchFamily="18" charset="0"/>
                      </a:rPr>
                      <m:t>|    </m:t>
                    </m:r>
                  </m:oMath>
                </a14:m>
                <a:r>
                  <a:rPr lang="en-US" sz="2400" dirty="0"/>
                  <a:t>implies that </a:t>
                </a:r>
                <a:r>
                  <a:rPr lang="en-US" sz="2400" u="sng" dirty="0"/>
                  <a:t>many</a:t>
                </a:r>
                <a:r>
                  <a:rPr lang="en-US" sz="2400" dirty="0"/>
                  <a:t> collisions exist</a:t>
                </a:r>
              </a:p>
              <a:p>
                <a:pPr marL="0" indent="0">
                  <a:buNone/>
                </a:pPr>
                <a:endParaRPr lang="en-US" sz="2400" b="1" dirty="0"/>
              </a:p>
              <a:p>
                <a:pPr marL="0" indent="0">
                  <a:buNone/>
                  <a:tabLst>
                    <a:tab pos="676275" algn="l"/>
                  </a:tabLst>
                </a:pPr>
                <a:r>
                  <a:rPr lang="en-US" sz="2400" b="1" u="sng" dirty="0"/>
                  <a:t>Def</a:t>
                </a:r>
                <a:r>
                  <a:rPr lang="en-US" sz="2400" b="1" dirty="0"/>
                  <a:t>:	</a:t>
                </a:r>
                <a:r>
                  <a:rPr lang="en-US" sz="2400" dirty="0"/>
                  <a:t>a function  </a:t>
                </a:r>
                <a14:m>
                  <m:oMath xmlns:m="http://schemas.openxmlformats.org/officeDocument/2006/math">
                    <m:r>
                      <a:rPr lang="en-US" sz="2400" i="1" dirty="0" smtClean="0">
                        <a:latin typeface="Cambria Math" panose="02040503050406030204" pitchFamily="18" charset="0"/>
                      </a:rPr>
                      <m:t>𝐻</m:t>
                    </m:r>
                    <m:r>
                      <a:rPr lang="en-US" sz="2400" i="1" dirty="0">
                        <a:latin typeface="Cambria Math" panose="02040503050406030204" pitchFamily="18" charset="0"/>
                      </a:rPr>
                      <m:t>:</m:t>
                    </m:r>
                    <m:r>
                      <a:rPr lang="en-US" sz="2400" i="1" dirty="0" smtClean="0">
                        <a:latin typeface="Cambria Math" panose="02040503050406030204" pitchFamily="18" charset="0"/>
                      </a:rPr>
                      <m:t>𝑀</m:t>
                    </m:r>
                    <m:r>
                      <a:rPr lang="en-US" sz="2400" i="1" dirty="0" smtClean="0">
                        <a:latin typeface="Cambria Math" panose="02040503050406030204" pitchFamily="18" charset="0"/>
                      </a:rPr>
                      <m:t>⇾</m:t>
                    </m:r>
                    <m:r>
                      <a:rPr lang="en-US" sz="2400" i="1" dirty="0" smtClean="0">
                        <a:latin typeface="Cambria Math" panose="02040503050406030204" pitchFamily="18" charset="0"/>
                      </a:rPr>
                      <m:t>𝑇</m:t>
                    </m:r>
                  </m:oMath>
                </a14:m>
                <a:r>
                  <a:rPr lang="en-US" sz="2400" dirty="0"/>
                  <a:t>  is </a:t>
                </a:r>
                <a:r>
                  <a:rPr lang="en-US" sz="2400" b="1" u="sng" dirty="0"/>
                  <a:t>collision resistant</a:t>
                </a:r>
                <a:r>
                  <a:rPr lang="en-US" sz="2400" dirty="0"/>
                  <a:t> if it is “hard” to find 	even a single collision for </a:t>
                </a:r>
                <a14:m>
                  <m:oMath xmlns:m="http://schemas.openxmlformats.org/officeDocument/2006/math">
                    <m:r>
                      <a:rPr lang="en-US" sz="2400" i="1" dirty="0" smtClean="0">
                        <a:latin typeface="Cambria Math" panose="02040503050406030204" pitchFamily="18" charset="0"/>
                      </a:rPr>
                      <m:t>𝐻</m:t>
                    </m:r>
                  </m:oMath>
                </a14:m>
                <a:r>
                  <a:rPr lang="en-US" sz="2400" dirty="0"/>
                  <a:t>     (we say </a:t>
                </a:r>
                <a14:m>
                  <m:oMath xmlns:m="http://schemas.openxmlformats.org/officeDocument/2006/math">
                    <m:r>
                      <a:rPr lang="en-US" sz="2400" i="1" dirty="0" smtClean="0">
                        <a:latin typeface="Cambria Math" panose="02040503050406030204" pitchFamily="18" charset="0"/>
                      </a:rPr>
                      <m:t>𝐻</m:t>
                    </m:r>
                  </m:oMath>
                </a14:m>
                <a:r>
                  <a:rPr lang="en-US" sz="2400" dirty="0"/>
                  <a:t> is a CRHF)</a:t>
                </a:r>
              </a:p>
              <a:p>
                <a:pPr marL="0" indent="0">
                  <a:spcBef>
                    <a:spcPts val="2376"/>
                  </a:spcBef>
                  <a:buNone/>
                </a:pPr>
                <a:r>
                  <a:rPr lang="en-US" sz="2400" dirty="0"/>
                  <a:t>Example:    </a:t>
                </a:r>
                <a:r>
                  <a:rPr lang="en-US" sz="2400" b="1" dirty="0"/>
                  <a:t>SHA256</a:t>
                </a:r>
                <a:r>
                  <a:rPr lang="en-US" sz="2400" dirty="0"/>
                  <a:t>:   </a:t>
                </a:r>
                <a:r>
                  <a:rPr lang="en-US" sz="3200" dirty="0"/>
                  <a:t>{</a:t>
                </a:r>
                <a14:m>
                  <m:oMath xmlns:m="http://schemas.openxmlformats.org/officeDocument/2006/math">
                    <m:r>
                      <a:rPr lang="en-US" sz="2400" i="1" dirty="0" smtClean="0">
                        <a:latin typeface="Cambria Math" panose="02040503050406030204" pitchFamily="18" charset="0"/>
                      </a:rPr>
                      <m:t>𝑥</m:t>
                    </m:r>
                  </m:oMath>
                </a14:m>
                <a:r>
                  <a:rPr lang="en-US" sz="2400" dirty="0"/>
                  <a:t> : </a:t>
                </a:r>
                <a:r>
                  <a:rPr lang="en-US" sz="2400" dirty="0" err="1"/>
                  <a:t>len</a:t>
                </a:r>
                <a:r>
                  <a:rPr lang="en-US" sz="2400" dirty="0"/>
                  <a:t>(</a:t>
                </a:r>
                <a14:m>
                  <m:oMath xmlns:m="http://schemas.openxmlformats.org/officeDocument/2006/math">
                    <m:r>
                      <a:rPr lang="en-US" sz="2400" i="1" dirty="0" smtClean="0">
                        <a:latin typeface="Cambria Math" panose="02040503050406030204" pitchFamily="18" charset="0"/>
                      </a:rPr>
                      <m:t>𝑥</m:t>
                    </m:r>
                  </m:oMath>
                </a14:m>
                <a:r>
                  <a:rPr lang="en-US" sz="2400" dirty="0"/>
                  <a:t>)&lt;2</a:t>
                </a:r>
                <a:r>
                  <a:rPr lang="en-US" sz="2400" baseline="30000" dirty="0"/>
                  <a:t>64</a:t>
                </a:r>
                <a:r>
                  <a:rPr lang="en-US" sz="2400" dirty="0"/>
                  <a:t> bytes</a:t>
                </a:r>
                <a:r>
                  <a:rPr lang="en-US" sz="3200" dirty="0"/>
                  <a:t>}</a:t>
                </a:r>
                <a:r>
                  <a:rPr lang="en-US" sz="2400" dirty="0"/>
                  <a:t> ⇾ {0,1}</a:t>
                </a:r>
                <a:r>
                  <a:rPr lang="en-US" sz="2400" baseline="30000" dirty="0"/>
                  <a:t>256</a:t>
                </a:r>
              </a:p>
            </p:txBody>
          </p:sp>
        </mc:Choice>
        <mc:Fallback xmlns="">
          <p:sp>
            <p:nvSpPr>
              <p:cNvPr id="3" name="Content Placeholder 2">
                <a:extLst>
                  <a:ext uri="{FF2B5EF4-FFF2-40B4-BE49-F238E27FC236}">
                    <a16:creationId xmlns:a16="http://schemas.microsoft.com/office/drawing/2014/main" id="{F4EE1B80-88CC-624B-95EB-DF39483FB49A}"/>
                  </a:ext>
                </a:extLst>
              </p:cNvPr>
              <p:cNvSpPr>
                <a:spLocks noGrp="1" noRot="1" noChangeAspect="1" noMove="1" noResize="1" noEditPoints="1" noAdjustHandles="1" noChangeArrowheads="1" noChangeShapeType="1" noTextEdit="1"/>
              </p:cNvSpPr>
              <p:nvPr>
                <p:ph idx="1"/>
              </p:nvPr>
            </p:nvSpPr>
            <p:spPr>
              <a:xfrm>
                <a:off x="223284" y="1200150"/>
                <a:ext cx="8846288" cy="3943349"/>
              </a:xfrm>
              <a:blipFill>
                <a:blip r:embed="rId2"/>
                <a:stretch>
                  <a:fillRect l="-1004" t="-965"/>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29324D92-C7E7-C142-A7CE-AD457C46572F}"/>
              </a:ext>
            </a:extLst>
          </p:cNvPr>
          <p:cNvSpPr/>
          <p:nvPr/>
        </p:nvSpPr>
        <p:spPr>
          <a:xfrm>
            <a:off x="7081284" y="1073887"/>
            <a:ext cx="1935127" cy="68048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100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E1813-C77D-A84C-B78F-7ABF2006FC01}"/>
              </a:ext>
            </a:extLst>
          </p:cNvPr>
          <p:cNvSpPr>
            <a:spLocks noGrp="1"/>
          </p:cNvSpPr>
          <p:nvPr>
            <p:ph type="title"/>
          </p:nvPr>
        </p:nvSpPr>
        <p:spPr/>
        <p:txBody>
          <a:bodyPr>
            <a:noAutofit/>
          </a:bodyPr>
          <a:lstStyle/>
          <a:p>
            <a:r>
              <a:rPr lang="en-US" sz="3200" dirty="0"/>
              <a:t>Application:  committing to data on a blockchain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090F55-42B5-0749-A18A-E9D1E5CB3723}"/>
                  </a:ext>
                </a:extLst>
              </p:cNvPr>
              <p:cNvSpPr>
                <a:spLocks noGrp="1"/>
              </p:cNvSpPr>
              <p:nvPr>
                <p:ph idx="1"/>
              </p:nvPr>
            </p:nvSpPr>
            <p:spPr>
              <a:xfrm>
                <a:off x="457200" y="1200150"/>
                <a:ext cx="8686800" cy="3943349"/>
              </a:xfrm>
            </p:spPr>
            <p:txBody>
              <a:bodyPr>
                <a:normAutofit/>
              </a:bodyPr>
              <a:lstStyle/>
              <a:p>
                <a:pPr marL="0" indent="0">
                  <a:buNone/>
                </a:pPr>
                <a:r>
                  <a:rPr lang="en-US" sz="2400" dirty="0"/>
                  <a:t>Alice has a large file  </a:t>
                </a:r>
                <a14:m>
                  <m:oMath xmlns:m="http://schemas.openxmlformats.org/officeDocument/2006/math">
                    <m:r>
                      <a:rPr lang="en-US" sz="2400" i="1" dirty="0" smtClean="0">
                        <a:latin typeface="Cambria Math" panose="02040503050406030204" pitchFamily="18" charset="0"/>
                      </a:rPr>
                      <m:t>𝑚</m:t>
                    </m:r>
                  </m:oMath>
                </a14:m>
                <a:r>
                  <a:rPr lang="en-US" sz="2400" dirty="0"/>
                  <a:t>.     She posts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𝐻</m:t>
                    </m:r>
                    <m:r>
                      <a:rPr lang="en-US" sz="2400" i="1" dirty="0" smtClean="0">
                        <a:latin typeface="Cambria Math" panose="02040503050406030204" pitchFamily="18" charset="0"/>
                      </a:rPr>
                      <m:t>(</m:t>
                    </m:r>
                    <m:r>
                      <a:rPr lang="en-US" sz="2400" i="1" dirty="0" smtClean="0">
                        <a:latin typeface="Cambria Math" panose="02040503050406030204" pitchFamily="18" charset="0"/>
                      </a:rPr>
                      <m:t>𝑚</m:t>
                    </m:r>
                    <m:r>
                      <a:rPr lang="en-US" sz="2400" i="1" dirty="0" smtClean="0">
                        <a:latin typeface="Cambria Math" panose="02040503050406030204" pitchFamily="18" charset="0"/>
                      </a:rPr>
                      <m:t>)        </m:t>
                    </m:r>
                  </m:oMath>
                </a14:m>
                <a:r>
                  <a:rPr lang="en-US" sz="2000" dirty="0"/>
                  <a:t>(32 bytes)</a:t>
                </a:r>
              </a:p>
              <a:p>
                <a:pPr marL="0" indent="0">
                  <a:spcBef>
                    <a:spcPts val="1824"/>
                  </a:spcBef>
                  <a:buNone/>
                </a:pPr>
                <a:r>
                  <a:rPr lang="en-US" sz="2400" dirty="0"/>
                  <a:t>Bob reads </a:t>
                </a:r>
                <a14:m>
                  <m:oMath xmlns:m="http://schemas.openxmlformats.org/officeDocument/2006/math">
                    <m:r>
                      <a:rPr lang="en-US" sz="2400" i="1" dirty="0" smtClean="0">
                        <a:latin typeface="Cambria Math" panose="02040503050406030204" pitchFamily="18" charset="0"/>
                      </a:rPr>
                      <m:t>h</m:t>
                    </m:r>
                  </m:oMath>
                </a14:m>
                <a:r>
                  <a:rPr lang="en-US" sz="2400" dirty="0"/>
                  <a:t>.      Later he learns  </a:t>
                </a:r>
                <a14:m>
                  <m:oMath xmlns:m="http://schemas.openxmlformats.org/officeDocument/2006/math">
                    <m:r>
                      <a:rPr lang="en-US" sz="2400" i="1" dirty="0" smtClean="0">
                        <a:latin typeface="Cambria Math" panose="02040503050406030204" pitchFamily="18" charset="0"/>
                      </a:rPr>
                      <m:t>𝑚</m:t>
                    </m:r>
                    <m:r>
                      <a:rPr lang="en-US" sz="2400" i="1" dirty="0" smtClean="0">
                        <a:latin typeface="Cambria Math" panose="02040503050406030204" pitchFamily="18" charset="0"/>
                      </a:rPr>
                      <m:t>’</m:t>
                    </m:r>
                  </m:oMath>
                </a14:m>
                <a:r>
                  <a:rPr lang="en-US" sz="2400" dirty="0"/>
                  <a:t>  </a:t>
                </a:r>
                <a:r>
                  <a:rPr lang="en-US" sz="2400" dirty="0" err="1"/>
                  <a:t>s.t.</a:t>
                </a:r>
                <a:r>
                  <a:rPr lang="en-US" sz="2400" dirty="0"/>
                  <a:t>   </a:t>
                </a:r>
                <a14:m>
                  <m:oMath xmlns:m="http://schemas.openxmlformats.org/officeDocument/2006/math">
                    <m:r>
                      <a:rPr lang="en-US" sz="2400" i="1" dirty="0" smtClean="0">
                        <a:latin typeface="Cambria Math" panose="02040503050406030204" pitchFamily="18" charset="0"/>
                      </a:rPr>
                      <m:t>𝐻</m:t>
                    </m:r>
                    <m:r>
                      <a:rPr lang="en-US" sz="2400" i="1" dirty="0" smtClean="0">
                        <a:latin typeface="Cambria Math" panose="02040503050406030204" pitchFamily="18" charset="0"/>
                      </a:rPr>
                      <m:t>(</m:t>
                    </m:r>
                    <m:r>
                      <a:rPr lang="en-US" sz="2400" i="1" dirty="0" smtClean="0">
                        <a:latin typeface="Cambria Math" panose="02040503050406030204" pitchFamily="18" charset="0"/>
                      </a:rPr>
                      <m:t>𝑚</m:t>
                    </m:r>
                    <m:r>
                      <a:rPr lang="en-US" sz="2400" i="1" dirty="0" smtClean="0">
                        <a:latin typeface="Cambria Math" panose="02040503050406030204" pitchFamily="18" charset="0"/>
                      </a:rPr>
                      <m:t>’)=</m:t>
                    </m:r>
                    <m:r>
                      <a:rPr lang="en-US" sz="2400" i="1" dirty="0" smtClean="0">
                        <a:latin typeface="Cambria Math" panose="02040503050406030204" pitchFamily="18" charset="0"/>
                      </a:rPr>
                      <m:t>h</m:t>
                    </m:r>
                  </m:oMath>
                </a14:m>
                <a:endParaRPr lang="en-US" sz="2400" dirty="0"/>
              </a:p>
              <a:p>
                <a:pPr marL="0" indent="0">
                  <a:buNone/>
                </a:pPr>
                <a:endParaRPr lang="en-US" sz="2400" dirty="0"/>
              </a:p>
              <a:p>
                <a:pPr marL="0" indent="0">
                  <a:buNone/>
                </a:pPr>
                <a:r>
                  <a:rPr lang="en-US" sz="2400" dirty="0"/>
                  <a:t>	</a:t>
                </a:r>
                <a14:m>
                  <m:oMath xmlns:m="http://schemas.openxmlformats.org/officeDocument/2006/math">
                    <m:r>
                      <a:rPr lang="en-US" sz="2400" i="1" dirty="0" smtClean="0">
                        <a:latin typeface="Cambria Math" panose="02040503050406030204" pitchFamily="18" charset="0"/>
                      </a:rPr>
                      <m:t>𝐻</m:t>
                    </m:r>
                  </m:oMath>
                </a14:m>
                <a:r>
                  <a:rPr lang="en-US" sz="2400" dirty="0"/>
                  <a:t> is a CRHF    ⇒    Bob is convinced that  </a:t>
                </a:r>
                <a14:m>
                  <m:oMath xmlns:m="http://schemas.openxmlformats.org/officeDocument/2006/math">
                    <m:r>
                      <a:rPr lang="en-US" sz="2400" i="1" dirty="0" smtClean="0">
                        <a:latin typeface="Cambria Math" panose="02040503050406030204" pitchFamily="18" charset="0"/>
                      </a:rPr>
                      <m:t>𝑚</m:t>
                    </m:r>
                    <m:r>
                      <a:rPr lang="en-US" sz="2400" i="1" dirty="0" smtClean="0">
                        <a:latin typeface="Cambria Math" panose="02040503050406030204" pitchFamily="18" charset="0"/>
                      </a:rPr>
                      <m:t>’=</m:t>
                    </m:r>
                    <m:r>
                      <a:rPr lang="en-US" sz="2400" i="1" dirty="0" smtClean="0">
                        <a:latin typeface="Cambria Math" panose="02040503050406030204" pitchFamily="18" charset="0"/>
                      </a:rPr>
                      <m:t>𝑚</m:t>
                    </m:r>
                  </m:oMath>
                </a14:m>
                <a:endParaRPr lang="en-US" sz="2400" dirty="0"/>
              </a:p>
              <a:p>
                <a:pPr marL="0" indent="0">
                  <a:buNone/>
                </a:pPr>
                <a:r>
                  <a:rPr lang="en-US" sz="2400" dirty="0"/>
                  <a:t>					(otherwise,  </a:t>
                </a:r>
                <a14:m>
                  <m:oMath xmlns:m="http://schemas.openxmlformats.org/officeDocument/2006/math">
                    <m:r>
                      <a:rPr lang="en-US" sz="2400" i="1" dirty="0" smtClean="0">
                        <a:latin typeface="Cambria Math" panose="02040503050406030204" pitchFamily="18" charset="0"/>
                      </a:rPr>
                      <m:t>𝑚</m:t>
                    </m:r>
                  </m:oMath>
                </a14:m>
                <a:r>
                  <a:rPr lang="en-US" sz="2400" dirty="0"/>
                  <a:t> and </a:t>
                </a:r>
                <a14:m>
                  <m:oMath xmlns:m="http://schemas.openxmlformats.org/officeDocument/2006/math">
                    <m:r>
                      <a:rPr lang="en-US" sz="2400" i="1" dirty="0" smtClean="0">
                        <a:latin typeface="Cambria Math" panose="02040503050406030204" pitchFamily="18" charset="0"/>
                      </a:rPr>
                      <m:t>𝑚</m:t>
                    </m:r>
                    <m:r>
                      <a:rPr lang="en-US" sz="2400" i="1" dirty="0" smtClean="0">
                        <a:latin typeface="Cambria Math" panose="02040503050406030204" pitchFamily="18" charset="0"/>
                      </a:rPr>
                      <m:t>’</m:t>
                    </m:r>
                  </m:oMath>
                </a14:m>
                <a:r>
                  <a:rPr lang="en-US" sz="2400" dirty="0"/>
                  <a:t>  are a collision for </a:t>
                </a:r>
                <a14:m>
                  <m:oMath xmlns:m="http://schemas.openxmlformats.org/officeDocument/2006/math">
                    <m:r>
                      <a:rPr lang="en-US" sz="2400" i="1" dirty="0" smtClean="0">
                        <a:latin typeface="Cambria Math" panose="02040503050406030204" pitchFamily="18" charset="0"/>
                      </a:rPr>
                      <m:t>𝐻</m:t>
                    </m:r>
                  </m:oMath>
                </a14:m>
                <a:r>
                  <a:rPr lang="en-US" sz="2400" dirty="0"/>
                  <a:t>)</a:t>
                </a:r>
              </a:p>
              <a:p>
                <a:pPr marL="0" indent="0">
                  <a:buNone/>
                </a:pPr>
                <a:endParaRPr lang="en-US" sz="2400" dirty="0"/>
              </a:p>
              <a:p>
                <a:pPr marL="0" indent="0">
                  <a:buNone/>
                </a:pPr>
                <a:r>
                  <a:rPr lang="en-US" sz="2400" dirty="0"/>
                  <a:t>We say that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𝐻</m:t>
                    </m:r>
                    <m:r>
                      <a:rPr lang="en-US" sz="2400" i="1" dirty="0" smtClean="0">
                        <a:latin typeface="Cambria Math" panose="02040503050406030204" pitchFamily="18" charset="0"/>
                      </a:rPr>
                      <m:t>(</m:t>
                    </m:r>
                    <m:r>
                      <a:rPr lang="en-US" sz="2400" i="1" dirty="0" smtClean="0">
                        <a:latin typeface="Cambria Math" panose="02040503050406030204" pitchFamily="18" charset="0"/>
                      </a:rPr>
                      <m:t>𝑚</m:t>
                    </m:r>
                    <m:r>
                      <a:rPr lang="en-US" sz="2400" i="1" dirty="0" smtClean="0">
                        <a:latin typeface="Cambria Math" panose="02040503050406030204" pitchFamily="18" charset="0"/>
                      </a:rPr>
                      <m:t>)</m:t>
                    </m:r>
                  </m:oMath>
                </a14:m>
                <a:r>
                  <a:rPr lang="en-US" sz="2400" dirty="0"/>
                  <a:t> is a </a:t>
                </a:r>
                <a:r>
                  <a:rPr lang="en-US" sz="2400" b="1" dirty="0"/>
                  <a:t>binding commitment </a:t>
                </a:r>
                <a:r>
                  <a:rPr lang="en-US" sz="2400" dirty="0"/>
                  <a:t>to </a:t>
                </a:r>
                <a14:m>
                  <m:oMath xmlns:m="http://schemas.openxmlformats.org/officeDocument/2006/math">
                    <m:r>
                      <a:rPr lang="en-US" sz="2400" i="1" dirty="0" smtClean="0">
                        <a:latin typeface="Cambria Math" panose="02040503050406030204" pitchFamily="18" charset="0"/>
                      </a:rPr>
                      <m:t>𝑚</m:t>
                    </m:r>
                  </m:oMath>
                </a14:m>
                <a:endParaRPr lang="en-US" sz="2400" dirty="0"/>
              </a:p>
              <a:p>
                <a:pPr marL="0" indent="0">
                  <a:spcBef>
                    <a:spcPts val="2376"/>
                  </a:spcBef>
                  <a:buNone/>
                </a:pPr>
                <a:r>
                  <a:rPr lang="en-US" sz="2400" dirty="0"/>
                  <a:t>			(note:  not hiding,  </a:t>
                </a:r>
                <a14:m>
                  <m:oMath xmlns:m="http://schemas.openxmlformats.org/officeDocument/2006/math">
                    <m:r>
                      <a:rPr lang="en-US" sz="2400" i="1" dirty="0" smtClean="0">
                        <a:latin typeface="Cambria Math" panose="02040503050406030204" pitchFamily="18" charset="0"/>
                      </a:rPr>
                      <m:t>h</m:t>
                    </m:r>
                  </m:oMath>
                </a14:m>
                <a:r>
                  <a:rPr lang="en-US" sz="2400" dirty="0"/>
                  <a:t> may leak information about </a:t>
                </a:r>
                <a14:m>
                  <m:oMath xmlns:m="http://schemas.openxmlformats.org/officeDocument/2006/math">
                    <m:r>
                      <a:rPr lang="en-US" sz="2400" i="1" dirty="0" smtClean="0">
                        <a:latin typeface="Cambria Math" panose="02040503050406030204" pitchFamily="18" charset="0"/>
                      </a:rPr>
                      <m:t>𝑚</m:t>
                    </m:r>
                  </m:oMath>
                </a14:m>
                <a:r>
                  <a:rPr lang="en-US" sz="2400" dirty="0"/>
                  <a:t>)</a:t>
                </a:r>
              </a:p>
            </p:txBody>
          </p:sp>
        </mc:Choice>
        <mc:Fallback xmlns="">
          <p:sp>
            <p:nvSpPr>
              <p:cNvPr id="3" name="Content Placeholder 2">
                <a:extLst>
                  <a:ext uri="{FF2B5EF4-FFF2-40B4-BE49-F238E27FC236}">
                    <a16:creationId xmlns:a16="http://schemas.microsoft.com/office/drawing/2014/main" id="{8D090F55-42B5-0749-A18A-E9D1E5CB3723}"/>
                  </a:ext>
                </a:extLst>
              </p:cNvPr>
              <p:cNvSpPr>
                <a:spLocks noGrp="1" noRot="1" noChangeAspect="1" noMove="1" noResize="1" noEditPoints="1" noAdjustHandles="1" noChangeArrowheads="1" noChangeShapeType="1" noTextEdit="1"/>
              </p:cNvSpPr>
              <p:nvPr>
                <p:ph idx="1"/>
              </p:nvPr>
            </p:nvSpPr>
            <p:spPr>
              <a:xfrm>
                <a:off x="457200" y="1200150"/>
                <a:ext cx="8686800" cy="3943349"/>
              </a:xfrm>
              <a:blipFill>
                <a:blip r:embed="rId3"/>
                <a:stretch>
                  <a:fillRect l="-1170" t="-962" b="-2564"/>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4252AA15-370B-DD42-A6B6-BD2D23E85A71}"/>
              </a:ext>
            </a:extLst>
          </p:cNvPr>
          <p:cNvSpPr/>
          <p:nvPr/>
        </p:nvSpPr>
        <p:spPr>
          <a:xfrm>
            <a:off x="244549" y="2571750"/>
            <a:ext cx="8803758" cy="1160278"/>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38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B09E6-267A-B640-A0AE-FDD91035558E}"/>
              </a:ext>
            </a:extLst>
          </p:cNvPr>
          <p:cNvSpPr>
            <a:spLocks noGrp="1"/>
          </p:cNvSpPr>
          <p:nvPr>
            <p:ph type="title"/>
          </p:nvPr>
        </p:nvSpPr>
        <p:spPr/>
        <p:txBody>
          <a:bodyPr>
            <a:normAutofit fontScale="90000"/>
          </a:bodyPr>
          <a:lstStyle/>
          <a:p>
            <a:r>
              <a:rPr lang="en-US" dirty="0"/>
              <a:t>Committing to a list    </a:t>
            </a:r>
            <a:r>
              <a:rPr lang="en-US" sz="2200" dirty="0"/>
              <a:t>(of transactions)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96C5E8-E99C-1C4C-9265-4368BA01092C}"/>
                  </a:ext>
                </a:extLst>
              </p:cNvPr>
              <p:cNvSpPr>
                <a:spLocks noGrp="1"/>
              </p:cNvSpPr>
              <p:nvPr>
                <p:ph idx="1"/>
              </p:nvPr>
            </p:nvSpPr>
            <p:spPr>
              <a:xfrm>
                <a:off x="276447" y="1200150"/>
                <a:ext cx="8867553" cy="3943349"/>
              </a:xfrm>
            </p:spPr>
            <p:txBody>
              <a:bodyPr>
                <a:normAutofit/>
              </a:bodyPr>
              <a:lstStyle/>
              <a:p>
                <a:pPr marL="0" indent="0">
                  <a:buNone/>
                </a:pPr>
                <a:r>
                  <a:rPr lang="en-US" sz="2400" dirty="0"/>
                  <a:t>Alice has    </a:t>
                </a:r>
                <a14:m>
                  <m:oMath xmlns:m="http://schemas.openxmlformats.org/officeDocument/2006/math">
                    <m:r>
                      <a:rPr lang="en-US" sz="2400" i="1" dirty="0" smtClean="0">
                        <a:latin typeface="Cambria Math" panose="02040503050406030204" pitchFamily="18" charset="0"/>
                      </a:rPr>
                      <m:t>𝑆</m:t>
                    </m:r>
                    <m:r>
                      <a:rPr lang="en-US" sz="2400" i="1" dirty="0" smtClean="0">
                        <a:latin typeface="Cambria Math" panose="02040503050406030204" pitchFamily="18" charset="0"/>
                      </a:rPr>
                      <m:t>=(</m:t>
                    </m:r>
                    <m:r>
                      <a:rPr lang="en-US" sz="2400" i="1" dirty="0" smtClean="0">
                        <a:latin typeface="Cambria Math" panose="02040503050406030204" pitchFamily="18" charset="0"/>
                      </a:rPr>
                      <m:t>𝑚</m:t>
                    </m:r>
                    <m:r>
                      <a:rPr lang="en-US" sz="2400" i="1" baseline="-25000" dirty="0" smtClean="0">
                        <a:latin typeface="Cambria Math" panose="02040503050406030204" pitchFamily="18" charset="0"/>
                      </a:rPr>
                      <m:t>1</m:t>
                    </m:r>
                    <m:r>
                      <a:rPr lang="en-US" sz="2400" i="1" dirty="0" smtClean="0">
                        <a:latin typeface="Cambria Math" panose="02040503050406030204" pitchFamily="18" charset="0"/>
                      </a:rPr>
                      <m:t>,</m:t>
                    </m:r>
                    <m:r>
                      <a:rPr lang="en-US" sz="2400" i="1" dirty="0" smtClean="0">
                        <a:latin typeface="Cambria Math" panose="02040503050406030204" pitchFamily="18" charset="0"/>
                      </a:rPr>
                      <m:t>𝑚</m:t>
                    </m:r>
                    <m:r>
                      <a:rPr lang="en-US" sz="2400" i="1" baseline="-25000" dirty="0" smtClean="0">
                        <a:latin typeface="Cambria Math" panose="02040503050406030204" pitchFamily="18" charset="0"/>
                      </a:rPr>
                      <m:t>2</m:t>
                    </m:r>
                    <m:r>
                      <a:rPr lang="en-US" sz="2400" i="1" dirty="0" smtClean="0">
                        <a:latin typeface="Cambria Math" panose="02040503050406030204" pitchFamily="18" charset="0"/>
                      </a:rPr>
                      <m:t>, …,</m:t>
                    </m:r>
                    <m:r>
                      <a:rPr lang="en-US" sz="2400" i="1" dirty="0" err="1" smtClean="0">
                        <a:latin typeface="Cambria Math" panose="02040503050406030204" pitchFamily="18" charset="0"/>
                      </a:rPr>
                      <m:t>𝑚</m:t>
                    </m:r>
                    <m:r>
                      <a:rPr lang="en-US" sz="2400" i="1" baseline="-25000" dirty="0" err="1" smtClean="0">
                        <a:latin typeface="Cambria Math" panose="02040503050406030204" pitchFamily="18" charset="0"/>
                      </a:rPr>
                      <m:t>𝑛</m:t>
                    </m:r>
                    <m:r>
                      <a:rPr lang="en-US" sz="2400" i="1" dirty="0" smtClean="0">
                        <a:latin typeface="Cambria Math" panose="02040503050406030204" pitchFamily="18" charset="0"/>
                      </a:rPr>
                      <m:t>)</m:t>
                    </m:r>
                  </m:oMath>
                </a14:m>
                <a:endParaRPr lang="en-US" sz="2400" dirty="0"/>
              </a:p>
              <a:p>
                <a:pPr marL="0" indent="0">
                  <a:spcBef>
                    <a:spcPts val="2424"/>
                  </a:spcBef>
                  <a:buNone/>
                </a:pPr>
                <a:r>
                  <a:rPr lang="en-US" sz="2400" dirty="0"/>
                  <a:t>Goal:   </a:t>
                </a:r>
              </a:p>
              <a:p>
                <a:pPr marL="349250" indent="-349250">
                  <a:spcBef>
                    <a:spcPts val="1200"/>
                  </a:spcBef>
                  <a:buNone/>
                </a:pPr>
                <a:r>
                  <a:rPr lang="en-US" sz="2400" dirty="0"/>
                  <a:t>-	Alice posts a </a:t>
                </a:r>
                <a:r>
                  <a:rPr lang="en-US" sz="2400" u="sng" dirty="0"/>
                  <a:t>short</a:t>
                </a:r>
                <a:r>
                  <a:rPr lang="en-US" sz="2400" dirty="0"/>
                  <a:t> binding commitment to </a:t>
                </a:r>
                <a14:m>
                  <m:oMath xmlns:m="http://schemas.openxmlformats.org/officeDocument/2006/math">
                    <m:r>
                      <a:rPr lang="en-US" sz="2400" i="1" dirty="0" smtClean="0">
                        <a:latin typeface="Cambria Math" panose="02040503050406030204" pitchFamily="18" charset="0"/>
                      </a:rPr>
                      <m:t>𝑆</m:t>
                    </m:r>
                  </m:oMath>
                </a14:m>
                <a:r>
                  <a:rPr lang="en-US" sz="2400" dirty="0"/>
                  <a:t>,  </a:t>
                </a:r>
                <a14:m>
                  <m:oMath xmlns:m="http://schemas.openxmlformats.org/officeDocument/2006/math">
                    <m:r>
                      <a:rPr lang="en-US" sz="2400" b="0" i="0" dirty="0" smtClean="0">
                        <a:latin typeface="Cambria Math" panose="02040503050406030204" pitchFamily="18" charset="0"/>
                      </a:rPr>
                      <m:t> </m:t>
                    </m:r>
                    <m:r>
                      <a:rPr lang="en-US" sz="2400" i="1" dirty="0" smtClean="0">
                        <a:latin typeface="Cambria Math" panose="02040503050406030204" pitchFamily="18" charset="0"/>
                      </a:rPr>
                      <m:t>h</m:t>
                    </m:r>
                    <m:r>
                      <a:rPr lang="en-US" sz="2400" i="1" dirty="0" smtClean="0">
                        <a:latin typeface="Cambria Math" panose="02040503050406030204" pitchFamily="18" charset="0"/>
                      </a:rPr>
                      <m:t>=</m:t>
                    </m:r>
                    <m:r>
                      <m:rPr>
                        <m:sty m:val="p"/>
                      </m:rPr>
                      <a:rPr lang="en-US" sz="2400" i="0" dirty="0" smtClean="0">
                        <a:latin typeface="Cambria Math" panose="02040503050406030204" pitchFamily="18" charset="0"/>
                      </a:rPr>
                      <m:t>commit</m:t>
                    </m:r>
                    <m:r>
                      <a:rPr lang="en-US" sz="2400" i="1" dirty="0" smtClean="0">
                        <a:latin typeface="Cambria Math" panose="02040503050406030204" pitchFamily="18" charset="0"/>
                      </a:rPr>
                      <m:t>(</m:t>
                    </m:r>
                    <m:r>
                      <a:rPr lang="en-US" sz="2400" i="1" dirty="0" smtClean="0">
                        <a:latin typeface="Cambria Math" panose="02040503050406030204" pitchFamily="18" charset="0"/>
                      </a:rPr>
                      <m:t>𝑆</m:t>
                    </m:r>
                    <m:r>
                      <a:rPr lang="en-US" sz="2400" i="1" dirty="0" smtClean="0">
                        <a:latin typeface="Cambria Math" panose="02040503050406030204" pitchFamily="18" charset="0"/>
                      </a:rPr>
                      <m:t>)</m:t>
                    </m:r>
                  </m:oMath>
                </a14:m>
                <a:endParaRPr lang="en-US" sz="2400" dirty="0"/>
              </a:p>
              <a:p>
                <a:pPr>
                  <a:spcBef>
                    <a:spcPts val="1200"/>
                  </a:spcBef>
                  <a:buFontTx/>
                  <a:buChar char="-"/>
                </a:pPr>
                <a:r>
                  <a:rPr lang="en-US" sz="2400" dirty="0"/>
                  <a:t>Bob reads </a:t>
                </a:r>
                <a14:m>
                  <m:oMath xmlns:m="http://schemas.openxmlformats.org/officeDocument/2006/math">
                    <m:r>
                      <a:rPr lang="en-US" sz="2400" i="1" dirty="0" smtClean="0">
                        <a:latin typeface="Cambria Math" panose="02040503050406030204" pitchFamily="18" charset="0"/>
                      </a:rPr>
                      <m:t>h</m:t>
                    </m:r>
                  </m:oMath>
                </a14:m>
                <a:r>
                  <a:rPr lang="en-US" sz="2400" dirty="0"/>
                  <a:t>.      Given   </a:t>
                </a:r>
                <a14:m>
                  <m:oMath xmlns:m="http://schemas.openxmlformats.org/officeDocument/2006/math">
                    <m:d>
                      <m:dPr>
                        <m:ctrlPr>
                          <a:rPr lang="en-US" sz="2400" i="1" dirty="0" smtClean="0">
                            <a:latin typeface="Cambria Math" panose="02040503050406030204" pitchFamily="18" charset="0"/>
                          </a:rPr>
                        </m:ctrlPr>
                      </m:dPr>
                      <m:e>
                        <m:r>
                          <a:rPr lang="en-US" sz="2400" i="1" dirty="0" err="1" smtClean="0">
                            <a:latin typeface="Cambria Math" panose="02040503050406030204" pitchFamily="18" charset="0"/>
                          </a:rPr>
                          <m:t>𝑚</m:t>
                        </m:r>
                        <m:r>
                          <a:rPr lang="en-US" sz="2400" i="1" baseline="-25000" dirty="0" err="1" smtClean="0">
                            <a:latin typeface="Cambria Math" panose="02040503050406030204" pitchFamily="18" charset="0"/>
                          </a:rPr>
                          <m:t>𝑖</m:t>
                        </m:r>
                        <m:r>
                          <a:rPr lang="en-US" sz="2400" i="1" dirty="0" err="1" smtClean="0">
                            <a:latin typeface="Cambria Math" panose="02040503050406030204" pitchFamily="18" charset="0"/>
                          </a:rPr>
                          <m:t>,</m:t>
                        </m:r>
                        <m:r>
                          <a:rPr lang="en-US" sz="2400" b="0" i="0" dirty="0" smtClean="0">
                            <a:latin typeface="Cambria Math" panose="02040503050406030204" pitchFamily="18" charset="0"/>
                          </a:rPr>
                          <m:t>  </m:t>
                        </m:r>
                        <m:r>
                          <m:rPr>
                            <m:sty m:val="p"/>
                          </m:rPr>
                          <a:rPr lang="en-US" sz="2400" i="0" dirty="0" err="1" smtClean="0">
                            <a:latin typeface="Cambria Math" panose="02040503050406030204" pitchFamily="18" charset="0"/>
                          </a:rPr>
                          <m:t>proof</m:t>
                        </m:r>
                        <m:r>
                          <a:rPr lang="en-US" sz="2400" b="0" i="0" dirty="0" smtClean="0">
                            <a:latin typeface="Cambria Math" panose="02040503050406030204" pitchFamily="18" charset="0"/>
                          </a:rPr>
                          <m:t> </m:t>
                        </m:r>
                        <m:r>
                          <m:rPr>
                            <m:sty m:val="p"/>
                          </m:rPr>
                          <a:rPr lang="el-GR" sz="2400" b="0" i="1" dirty="0" smtClean="0">
                            <a:latin typeface="Cambria Math" panose="02040503050406030204" pitchFamily="18" charset="0"/>
                            <a:ea typeface="Cambria Math" panose="02040503050406030204" pitchFamily="18" charset="0"/>
                          </a:rPr>
                          <m:t>π</m:t>
                        </m:r>
                        <m:r>
                          <a:rPr lang="en-US" sz="2400" b="0" i="1" baseline="-25000" dirty="0" smtClean="0">
                            <a:latin typeface="Cambria Math" panose="02040503050406030204" pitchFamily="18" charset="0"/>
                            <a:ea typeface="Cambria Math" panose="02040503050406030204" pitchFamily="18" charset="0"/>
                          </a:rPr>
                          <m:t>𝑖</m:t>
                        </m:r>
                      </m:e>
                    </m:d>
                  </m:oMath>
                </a14:m>
                <a:r>
                  <a:rPr lang="en-US" sz="2400" dirty="0"/>
                  <a:t>   can check that   </a:t>
                </a:r>
                <a14:m>
                  <m:oMath xmlns:m="http://schemas.openxmlformats.org/officeDocument/2006/math">
                    <m:r>
                      <a:rPr lang="en-US" sz="2400" i="1" dirty="0" smtClean="0">
                        <a:latin typeface="Cambria Math" panose="02040503050406030204" pitchFamily="18" charset="0"/>
                      </a:rPr>
                      <m:t>𝑆</m:t>
                    </m:r>
                    <m:r>
                      <a:rPr lang="en-US" sz="2400" i="1" dirty="0" smtClean="0">
                        <a:latin typeface="Cambria Math" panose="02040503050406030204" pitchFamily="18" charset="0"/>
                      </a:rPr>
                      <m:t>[</m:t>
                    </m:r>
                    <m:r>
                      <a:rPr lang="en-US" sz="2400" i="1" dirty="0" err="1" smtClean="0">
                        <a:latin typeface="Cambria Math" panose="02040503050406030204" pitchFamily="18" charset="0"/>
                      </a:rPr>
                      <m:t>𝑖</m:t>
                    </m:r>
                    <m:r>
                      <a:rPr lang="en-US" sz="2400" i="1" dirty="0" smtClean="0">
                        <a:latin typeface="Cambria Math" panose="02040503050406030204" pitchFamily="18" charset="0"/>
                      </a:rPr>
                      <m:t>]=</m:t>
                    </m:r>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𝑚</m:t>
                        </m:r>
                      </m:e>
                      <m:sub>
                        <m:r>
                          <a:rPr lang="en-US" sz="2400" i="1" dirty="0" smtClean="0">
                            <a:latin typeface="Cambria Math" panose="02040503050406030204" pitchFamily="18" charset="0"/>
                          </a:rPr>
                          <m:t>𝑖</m:t>
                        </m:r>
                      </m:sub>
                    </m:sSub>
                  </m:oMath>
                </a14:m>
                <a:endParaRPr lang="en-US" sz="2400" baseline="-25000" dirty="0"/>
              </a:p>
              <a:p>
                <a:pPr marL="0" indent="0">
                  <a:spcBef>
                    <a:spcPts val="1200"/>
                  </a:spcBef>
                  <a:buNone/>
                </a:pPr>
                <a:r>
                  <a:rPr lang="en-US" sz="2400" dirty="0"/>
                  <a:t>			Bob runs    </a:t>
                </a:r>
                <a14:m>
                  <m:oMath xmlns:m="http://schemas.openxmlformats.org/officeDocument/2006/math">
                    <m:r>
                      <m:rPr>
                        <m:sty m:val="p"/>
                      </m:rPr>
                      <a:rPr lang="en-US" sz="2400" dirty="0">
                        <a:latin typeface="Cambria Math" panose="02040503050406030204" pitchFamily="18" charset="0"/>
                      </a:rPr>
                      <m:t>v</m:t>
                    </m:r>
                    <m:r>
                      <m:rPr>
                        <m:sty m:val="p"/>
                      </m:rPr>
                      <a:rPr lang="en-US" sz="2400" i="0" dirty="0" smtClean="0">
                        <a:latin typeface="Cambria Math" panose="02040503050406030204" pitchFamily="18" charset="0"/>
                      </a:rPr>
                      <m:t>erify</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h</m:t>
                        </m:r>
                        <m:r>
                          <a:rPr lang="en-US" sz="2400" i="1" dirty="0" smtClean="0">
                            <a:latin typeface="Cambria Math" panose="02040503050406030204" pitchFamily="18" charset="0"/>
                          </a:rPr>
                          <m:t>, </m:t>
                        </m:r>
                        <m:r>
                          <a:rPr lang="en-US" sz="2400" b="0" i="1" dirty="0" smtClean="0">
                            <a:latin typeface="Cambria Math" panose="02040503050406030204" pitchFamily="18" charset="0"/>
                          </a:rPr>
                          <m:t>𝑖</m:t>
                        </m:r>
                        <m:r>
                          <a:rPr lang="en-US" sz="2400" b="0" i="1" dirty="0" smtClean="0">
                            <a:latin typeface="Cambria Math" panose="02040503050406030204" pitchFamily="18" charset="0"/>
                          </a:rPr>
                          <m:t>, </m:t>
                        </m:r>
                        <m:r>
                          <a:rPr lang="en-US" sz="2400" i="1" dirty="0">
                            <a:latin typeface="Cambria Math" panose="02040503050406030204" pitchFamily="18" charset="0"/>
                          </a:rPr>
                          <m:t>𝑚</m:t>
                        </m:r>
                        <m:r>
                          <a:rPr lang="en-US" sz="2400" i="1" baseline="-25000" dirty="0" err="1">
                            <a:latin typeface="Cambria Math" panose="02040503050406030204" pitchFamily="18" charset="0"/>
                          </a:rPr>
                          <m:t>𝑖</m:t>
                        </m:r>
                        <m:r>
                          <a:rPr lang="en-US" sz="2400" i="1" dirty="0" err="1">
                            <a:latin typeface="Cambria Math" panose="02040503050406030204" pitchFamily="18" charset="0"/>
                          </a:rPr>
                          <m:t>,</m:t>
                        </m:r>
                        <m:r>
                          <a:rPr lang="en-US" sz="2400" dirty="0">
                            <a:latin typeface="Cambria Math" panose="02040503050406030204" pitchFamily="18" charset="0"/>
                          </a:rPr>
                          <m:t> </m:t>
                        </m:r>
                        <m:r>
                          <m:rPr>
                            <m:sty m:val="p"/>
                          </m:rPr>
                          <a:rPr lang="el-GR" sz="2400" i="1" dirty="0">
                            <a:latin typeface="Cambria Math" panose="02040503050406030204" pitchFamily="18" charset="0"/>
                            <a:ea typeface="Cambria Math" panose="02040503050406030204" pitchFamily="18" charset="0"/>
                          </a:rPr>
                          <m:t>π</m:t>
                        </m:r>
                        <m:r>
                          <a:rPr lang="en-US" sz="2400" b="0" i="1" baseline="-25000" dirty="0" smtClean="0">
                            <a:latin typeface="Cambria Math" panose="02040503050406030204" pitchFamily="18" charset="0"/>
                            <a:ea typeface="Cambria Math" panose="02040503050406030204" pitchFamily="18" charset="0"/>
                          </a:rPr>
                          <m:t>𝑖</m:t>
                        </m:r>
                      </m:e>
                    </m:d>
                  </m:oMath>
                </a14:m>
                <a:r>
                  <a:rPr lang="en-US" sz="2400" dirty="0"/>
                  <a:t> ⇾ accept/reject</a:t>
                </a:r>
              </a:p>
              <a:p>
                <a:pPr marL="0" indent="0">
                  <a:lnSpc>
                    <a:spcPct val="150000"/>
                  </a:lnSpc>
                  <a:spcBef>
                    <a:spcPts val="1728"/>
                  </a:spcBef>
                  <a:buNone/>
                </a:pPr>
                <a:r>
                  <a:rPr lang="en-US" sz="2200" dirty="0"/>
                  <a:t>security:    adv. cannot find  </a:t>
                </a:r>
                <a14:m>
                  <m:oMath xmlns:m="http://schemas.openxmlformats.org/officeDocument/2006/math">
                    <m:r>
                      <a:rPr lang="en-US" sz="2200" i="1" dirty="0" smtClean="0">
                        <a:latin typeface="Cambria Math" panose="02040503050406030204" pitchFamily="18" charset="0"/>
                      </a:rPr>
                      <m:t>(</m:t>
                    </m:r>
                    <m:r>
                      <a:rPr lang="en-US" sz="2200" i="1" dirty="0" smtClean="0">
                        <a:latin typeface="Cambria Math" panose="02040503050406030204" pitchFamily="18" charset="0"/>
                      </a:rPr>
                      <m:t>𝑆</m:t>
                    </m:r>
                    <m:r>
                      <a:rPr lang="en-US" sz="2200" i="1" dirty="0" smtClean="0">
                        <a:latin typeface="Cambria Math" panose="02040503050406030204" pitchFamily="18" charset="0"/>
                      </a:rPr>
                      <m:t>, </m:t>
                    </m:r>
                    <m:r>
                      <a:rPr lang="en-US" sz="2200" b="0" i="1" dirty="0" smtClean="0">
                        <a:latin typeface="Cambria Math" panose="02040503050406030204" pitchFamily="18" charset="0"/>
                      </a:rPr>
                      <m:t>𝑖</m:t>
                    </m:r>
                    <m:r>
                      <a:rPr lang="en-US" sz="2200" b="0" i="1" dirty="0" smtClean="0">
                        <a:latin typeface="Cambria Math" panose="02040503050406030204" pitchFamily="18" charset="0"/>
                      </a:rPr>
                      <m:t>, </m:t>
                    </m:r>
                    <m:r>
                      <a:rPr lang="en-US" sz="2200" i="1" dirty="0" smtClean="0">
                        <a:latin typeface="Cambria Math" panose="02040503050406030204" pitchFamily="18" charset="0"/>
                      </a:rPr>
                      <m:t>𝑚</m:t>
                    </m:r>
                    <m:r>
                      <a:rPr lang="en-US" sz="2200" i="1" dirty="0" smtClean="0">
                        <a:latin typeface="Cambria Math" panose="02040503050406030204" pitchFamily="18" charset="0"/>
                      </a:rPr>
                      <m:t>, </m:t>
                    </m:r>
                    <m:r>
                      <a:rPr lang="en-US" sz="2200" i="1" dirty="0" smtClean="0">
                        <a:latin typeface="Cambria Math" panose="02040503050406030204" pitchFamily="18" charset="0"/>
                      </a:rPr>
                      <m:t>𝜋</m:t>
                    </m:r>
                    <m:r>
                      <a:rPr lang="en-US" sz="2200" i="1" dirty="0" smtClean="0">
                        <a:latin typeface="Cambria Math" panose="02040503050406030204" pitchFamily="18" charset="0"/>
                      </a:rPr>
                      <m:t>)    </m:t>
                    </m:r>
                  </m:oMath>
                </a14:m>
                <a:r>
                  <a:rPr lang="en-US" sz="2200" dirty="0" err="1"/>
                  <a:t>s.t.</a:t>
                </a:r>
                <a:r>
                  <a:rPr lang="en-US" sz="2200" dirty="0"/>
                  <a:t>     </a:t>
                </a:r>
                <a14:m>
                  <m:oMath xmlns:m="http://schemas.openxmlformats.org/officeDocument/2006/math">
                    <m:r>
                      <a:rPr lang="en-US" sz="2200" i="1" dirty="0">
                        <a:latin typeface="Cambria Math" panose="02040503050406030204" pitchFamily="18" charset="0"/>
                      </a:rPr>
                      <m:t>𝑚</m:t>
                    </m:r>
                    <m:r>
                      <a:rPr lang="en-US" sz="2200" i="1" dirty="0">
                        <a:latin typeface="Cambria Math" panose="02040503050406030204" pitchFamily="18" charset="0"/>
                      </a:rPr>
                      <m:t>≠</m:t>
                    </m:r>
                    <m:r>
                      <a:rPr lang="en-US" sz="2200" i="1" dirty="0">
                        <a:latin typeface="Cambria Math" panose="02040503050406030204" pitchFamily="18" charset="0"/>
                      </a:rPr>
                      <m:t>𝑆</m:t>
                    </m:r>
                    <m:r>
                      <a:rPr lang="en-US" sz="2200" i="1" dirty="0">
                        <a:latin typeface="Cambria Math" panose="02040503050406030204" pitchFamily="18" charset="0"/>
                      </a:rPr>
                      <m:t>[</m:t>
                    </m:r>
                    <m:r>
                      <a:rPr lang="en-US" sz="2200" i="1" dirty="0">
                        <a:latin typeface="Cambria Math" panose="02040503050406030204" pitchFamily="18" charset="0"/>
                      </a:rPr>
                      <m:t>𝑖</m:t>
                    </m:r>
                    <m:r>
                      <a:rPr lang="en-US" sz="2200" i="1" dirty="0">
                        <a:latin typeface="Cambria Math" panose="02040503050406030204" pitchFamily="18" charset="0"/>
                      </a:rPr>
                      <m:t>]</m:t>
                    </m:r>
                  </m:oMath>
                </a14:m>
                <a:r>
                  <a:rPr lang="en-US" sz="2200" dirty="0"/>
                  <a:t>    and</a:t>
                </a:r>
                <a:br>
                  <a:rPr lang="en-US" sz="2200" dirty="0"/>
                </a:br>
                <a:r>
                  <a:rPr lang="en-US" sz="2200" dirty="0"/>
                  <a:t>     			</a:t>
                </a:r>
                <a14:m>
                  <m:oMath xmlns:m="http://schemas.openxmlformats.org/officeDocument/2006/math">
                    <m:r>
                      <m:rPr>
                        <m:sty m:val="p"/>
                      </m:rPr>
                      <a:rPr lang="en-US" sz="2200" i="0" dirty="0" smtClean="0">
                        <a:latin typeface="Cambria Math" panose="02040503050406030204" pitchFamily="18" charset="0"/>
                      </a:rPr>
                      <m:t>verify</m:t>
                    </m:r>
                    <m:r>
                      <a:rPr lang="en-US" sz="2200" i="1" dirty="0" smtClean="0">
                        <a:latin typeface="Cambria Math" panose="02040503050406030204" pitchFamily="18" charset="0"/>
                      </a:rPr>
                      <m:t>(</m:t>
                    </m:r>
                    <m:r>
                      <a:rPr lang="en-US" sz="2200" i="1" dirty="0" err="1" smtClean="0">
                        <a:latin typeface="Cambria Math" panose="02040503050406030204" pitchFamily="18" charset="0"/>
                      </a:rPr>
                      <m:t>h</m:t>
                    </m:r>
                    <m:r>
                      <a:rPr lang="en-US" sz="2200" i="1" dirty="0" err="1" smtClean="0">
                        <a:latin typeface="Cambria Math" panose="02040503050406030204" pitchFamily="18" charset="0"/>
                      </a:rPr>
                      <m:t>,</m:t>
                    </m:r>
                    <m:r>
                      <a:rPr lang="en-US" sz="2200" i="1" dirty="0" err="1">
                        <a:latin typeface="Cambria Math" panose="02040503050406030204" pitchFamily="18" charset="0"/>
                      </a:rPr>
                      <m:t>𝑖</m:t>
                    </m:r>
                    <m:r>
                      <a:rPr lang="en-US" sz="2200" i="1" dirty="0" err="1" smtClean="0">
                        <a:latin typeface="Cambria Math" panose="02040503050406030204" pitchFamily="18" charset="0"/>
                      </a:rPr>
                      <m:t>,</m:t>
                    </m:r>
                    <m:r>
                      <a:rPr lang="en-US" sz="2200" i="1" dirty="0" err="1" smtClean="0">
                        <a:latin typeface="Cambria Math" panose="02040503050406030204" pitchFamily="18" charset="0"/>
                      </a:rPr>
                      <m:t>𝑚</m:t>
                    </m:r>
                    <m:r>
                      <a:rPr lang="en-US" sz="2200" i="1" dirty="0" smtClean="0">
                        <a:latin typeface="Cambria Math" panose="02040503050406030204" pitchFamily="18" charset="0"/>
                      </a:rPr>
                      <m:t>,</m:t>
                    </m:r>
                    <m:r>
                      <a:rPr lang="en-US" sz="2200" i="1" dirty="0" smtClean="0">
                        <a:latin typeface="Cambria Math" panose="02040503050406030204" pitchFamily="18" charset="0"/>
                      </a:rPr>
                      <m:t>𝜋</m:t>
                    </m:r>
                    <m:r>
                      <a:rPr lang="en-US" sz="2200" i="1" dirty="0" smtClean="0">
                        <a:latin typeface="Cambria Math" panose="02040503050406030204" pitchFamily="18" charset="0"/>
                      </a:rPr>
                      <m:t>)=</m:t>
                    </m:r>
                    <m:r>
                      <m:rPr>
                        <m:sty m:val="p"/>
                      </m:rPr>
                      <a:rPr lang="en-US" sz="2200" i="0" dirty="0" smtClean="0">
                        <a:latin typeface="Cambria Math" panose="02040503050406030204" pitchFamily="18" charset="0"/>
                      </a:rPr>
                      <m:t>accept</m:t>
                    </m:r>
                    <m:r>
                      <a:rPr lang="en-US" sz="2200" i="1" dirty="0" smtClean="0">
                        <a:latin typeface="Cambria Math" panose="02040503050406030204" pitchFamily="18" charset="0"/>
                      </a:rPr>
                      <m:t>     </m:t>
                    </m:r>
                  </m:oMath>
                </a14:m>
                <a:r>
                  <a:rPr lang="en-US" sz="2200" dirty="0"/>
                  <a:t>where   </a:t>
                </a:r>
                <a14:m>
                  <m:oMath xmlns:m="http://schemas.openxmlformats.org/officeDocument/2006/math">
                    <m:r>
                      <a:rPr lang="en-US" sz="2200" i="1" dirty="0" smtClean="0">
                        <a:latin typeface="Cambria Math" panose="02040503050406030204" pitchFamily="18" charset="0"/>
                      </a:rPr>
                      <m:t>h</m:t>
                    </m:r>
                    <m:r>
                      <a:rPr lang="en-US" sz="2200" i="1" dirty="0" smtClean="0">
                        <a:latin typeface="Cambria Math" panose="02040503050406030204" pitchFamily="18" charset="0"/>
                      </a:rPr>
                      <m:t>=</m:t>
                    </m:r>
                    <m:r>
                      <m:rPr>
                        <m:sty m:val="p"/>
                      </m:rPr>
                      <a:rPr lang="en-US" sz="2200" i="0" dirty="0" smtClean="0">
                        <a:latin typeface="Cambria Math" panose="02040503050406030204" pitchFamily="18" charset="0"/>
                      </a:rPr>
                      <m:t>commit</m:t>
                    </m:r>
                    <m:r>
                      <a:rPr lang="en-US" sz="2200" i="1" dirty="0" smtClean="0">
                        <a:latin typeface="Cambria Math" panose="02040503050406030204" pitchFamily="18" charset="0"/>
                      </a:rPr>
                      <m:t>(</m:t>
                    </m:r>
                    <m:r>
                      <a:rPr lang="en-US" sz="2200" i="1" dirty="0" smtClean="0">
                        <a:latin typeface="Cambria Math" panose="02040503050406030204" pitchFamily="18" charset="0"/>
                      </a:rPr>
                      <m:t>𝑆</m:t>
                    </m:r>
                    <m:r>
                      <a:rPr lang="en-US" sz="2200" i="1" dirty="0" smtClean="0">
                        <a:latin typeface="Cambria Math" panose="02040503050406030204" pitchFamily="18" charset="0"/>
                      </a:rPr>
                      <m:t>)</m:t>
                    </m:r>
                  </m:oMath>
                </a14:m>
                <a:endParaRPr lang="en-US" sz="2200" baseline="-25000" dirty="0"/>
              </a:p>
            </p:txBody>
          </p:sp>
        </mc:Choice>
        <mc:Fallback xmlns="">
          <p:sp>
            <p:nvSpPr>
              <p:cNvPr id="3" name="Content Placeholder 2">
                <a:extLst>
                  <a:ext uri="{FF2B5EF4-FFF2-40B4-BE49-F238E27FC236}">
                    <a16:creationId xmlns:a16="http://schemas.microsoft.com/office/drawing/2014/main" id="{AE96C5E8-E99C-1C4C-9265-4368BA01092C}"/>
                  </a:ext>
                </a:extLst>
              </p:cNvPr>
              <p:cNvSpPr>
                <a:spLocks noGrp="1" noRot="1" noChangeAspect="1" noMove="1" noResize="1" noEditPoints="1" noAdjustHandles="1" noChangeArrowheads="1" noChangeShapeType="1" noTextEdit="1"/>
              </p:cNvSpPr>
              <p:nvPr>
                <p:ph idx="1"/>
              </p:nvPr>
            </p:nvSpPr>
            <p:spPr>
              <a:xfrm>
                <a:off x="276447" y="1200150"/>
                <a:ext cx="8867553" cy="3943349"/>
              </a:xfrm>
              <a:blipFill>
                <a:blip r:embed="rId2"/>
                <a:stretch>
                  <a:fillRect l="-1001" t="-962" b="-641"/>
                </a:stretch>
              </a:blipFill>
            </p:spPr>
            <p:txBody>
              <a:bodyPr/>
              <a:lstStyle/>
              <a:p>
                <a:r>
                  <a:rPr lang="en-US">
                    <a:noFill/>
                  </a:rPr>
                  <a:t> </a:t>
                </a:r>
              </a:p>
            </p:txBody>
          </p:sp>
        </mc:Fallback>
      </mc:AlternateContent>
      <p:grpSp>
        <p:nvGrpSpPr>
          <p:cNvPr id="7" name="Group 6">
            <a:extLst>
              <a:ext uri="{FF2B5EF4-FFF2-40B4-BE49-F238E27FC236}">
                <a16:creationId xmlns:a16="http://schemas.microsoft.com/office/drawing/2014/main" id="{BFE9B7E7-BC86-D745-A6ED-F910EBAD2E71}"/>
              </a:ext>
            </a:extLst>
          </p:cNvPr>
          <p:cNvGrpSpPr/>
          <p:nvPr/>
        </p:nvGrpSpPr>
        <p:grpSpPr>
          <a:xfrm>
            <a:off x="6117476" y="1083419"/>
            <a:ext cx="1239314" cy="1376002"/>
            <a:chOff x="6836735" y="1371600"/>
            <a:chExt cx="1239314" cy="1376002"/>
          </a:xfrm>
        </p:grpSpPr>
        <p:sp>
          <p:nvSpPr>
            <p:cNvPr id="4" name="TextBox 3">
              <a:extLst>
                <a:ext uri="{FF2B5EF4-FFF2-40B4-BE49-F238E27FC236}">
                  <a16:creationId xmlns:a16="http://schemas.microsoft.com/office/drawing/2014/main" id="{7AAA2105-6908-4247-BA46-82BA2E091E34}"/>
                </a:ext>
              </a:extLst>
            </p:cNvPr>
            <p:cNvSpPr txBox="1"/>
            <p:nvPr/>
          </p:nvSpPr>
          <p:spPr>
            <a:xfrm>
              <a:off x="6836735" y="1371600"/>
              <a:ext cx="1239314" cy="461665"/>
            </a:xfrm>
            <a:prstGeom prst="rect">
              <a:avLst/>
            </a:prstGeom>
            <a:noFill/>
            <a:ln>
              <a:solidFill>
                <a:schemeClr val="accent1"/>
              </a:solidFill>
            </a:ln>
          </p:spPr>
          <p:txBody>
            <a:bodyPr wrap="none" rtlCol="0">
              <a:spAutoFit/>
            </a:bodyPr>
            <a:lstStyle/>
            <a:p>
              <a:pPr algn="l"/>
              <a:r>
                <a:rPr lang="en-US" dirty="0">
                  <a:latin typeface="+mn-lt"/>
                </a:rPr>
                <a:t>32 bytes</a:t>
              </a:r>
            </a:p>
          </p:txBody>
        </p:sp>
        <p:cxnSp>
          <p:nvCxnSpPr>
            <p:cNvPr id="6" name="Straight Arrow Connector 5">
              <a:extLst>
                <a:ext uri="{FF2B5EF4-FFF2-40B4-BE49-F238E27FC236}">
                  <a16:creationId xmlns:a16="http://schemas.microsoft.com/office/drawing/2014/main" id="{1EE5002D-4260-1D48-AD02-5183D08926A7}"/>
                </a:ext>
              </a:extLst>
            </p:cNvPr>
            <p:cNvCxnSpPr>
              <a:cxnSpLocks/>
              <a:stCxn id="4" idx="2"/>
            </p:cNvCxnSpPr>
            <p:nvPr/>
          </p:nvCxnSpPr>
          <p:spPr>
            <a:xfrm flipH="1">
              <a:off x="7297234" y="1833265"/>
              <a:ext cx="159158" cy="9143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11" name="Rectangle 10">
            <a:extLst>
              <a:ext uri="{FF2B5EF4-FFF2-40B4-BE49-F238E27FC236}">
                <a16:creationId xmlns:a16="http://schemas.microsoft.com/office/drawing/2014/main" id="{2B62F866-BCF0-9046-B542-EDCAB03A36D8}"/>
              </a:ext>
            </a:extLst>
          </p:cNvPr>
          <p:cNvSpPr/>
          <p:nvPr/>
        </p:nvSpPr>
        <p:spPr>
          <a:xfrm>
            <a:off x="276447" y="1876097"/>
            <a:ext cx="8757194" cy="206725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047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46249-0ED2-BE48-A878-FC32F859B2D1}"/>
              </a:ext>
            </a:extLst>
          </p:cNvPr>
          <p:cNvSpPr>
            <a:spLocks noGrp="1"/>
          </p:cNvSpPr>
          <p:nvPr>
            <p:ph type="title"/>
          </p:nvPr>
        </p:nvSpPr>
        <p:spPr/>
        <p:txBody>
          <a:bodyPr>
            <a:normAutofit fontScale="90000"/>
          </a:bodyPr>
          <a:lstStyle/>
          <a:p>
            <a:r>
              <a:rPr lang="en-US" dirty="0"/>
              <a:t>Merkle tree     </a:t>
            </a:r>
            <a:r>
              <a:rPr lang="en-US" sz="2200" dirty="0"/>
              <a:t>(Merkle 1989)</a:t>
            </a:r>
          </a:p>
        </p:txBody>
      </p:sp>
      <p:grpSp>
        <p:nvGrpSpPr>
          <p:cNvPr id="16" name="Group 15">
            <a:extLst>
              <a:ext uri="{FF2B5EF4-FFF2-40B4-BE49-F238E27FC236}">
                <a16:creationId xmlns:a16="http://schemas.microsoft.com/office/drawing/2014/main" id="{224B0D91-9E46-ED4E-9172-FFBC181F6A85}"/>
              </a:ext>
            </a:extLst>
          </p:cNvPr>
          <p:cNvGrpSpPr/>
          <p:nvPr/>
        </p:nvGrpSpPr>
        <p:grpSpPr>
          <a:xfrm>
            <a:off x="1116418" y="1276542"/>
            <a:ext cx="4114801" cy="2517524"/>
            <a:chOff x="1116418" y="1276542"/>
            <a:chExt cx="4114801" cy="2517524"/>
          </a:xfrm>
        </p:grpSpPr>
        <p:sp>
          <p:nvSpPr>
            <p:cNvPr id="17" name="Trapezoid 16">
              <a:extLst>
                <a:ext uri="{FF2B5EF4-FFF2-40B4-BE49-F238E27FC236}">
                  <a16:creationId xmlns:a16="http://schemas.microsoft.com/office/drawing/2014/main" id="{653B1B96-7287-524E-9A50-A5863C2384E9}"/>
                </a:ext>
              </a:extLst>
            </p:cNvPr>
            <p:cNvSpPr/>
            <p:nvPr/>
          </p:nvSpPr>
          <p:spPr>
            <a:xfrm>
              <a:off x="1116418" y="1640961"/>
              <a:ext cx="4114801" cy="2153105"/>
            </a:xfrm>
            <a:prstGeom prst="trapezoid">
              <a:avLst>
                <a:gd name="adj" fmla="val 90123"/>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wrap="none" lIns="0" tIns="0" rIns="0" rtlCol="0" anchor="ctr"/>
            <a:lstStyle/>
            <a:p>
              <a:pPr algn="ctr"/>
              <a:r>
                <a:rPr lang="en-US" dirty="0">
                  <a:solidFill>
                    <a:schemeClr val="tx1"/>
                  </a:solidFill>
                </a:rPr>
                <a:t>Merkle tree</a:t>
              </a:r>
              <a:br>
                <a:rPr lang="en-US" dirty="0">
                  <a:solidFill>
                    <a:schemeClr val="tx1"/>
                  </a:solidFill>
                </a:rPr>
              </a:br>
              <a:r>
                <a:rPr lang="en-US" dirty="0">
                  <a:solidFill>
                    <a:schemeClr val="tx1"/>
                  </a:solidFill>
                </a:rPr>
                <a:t>commitment</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B57CA22D-B569-5D45-A34E-22AB66B49011}"/>
                    </a:ext>
                  </a:extLst>
                </p:cNvPr>
                <p:cNvSpPr/>
                <p:nvPr/>
              </p:nvSpPr>
              <p:spPr>
                <a:xfrm>
                  <a:off x="3040912" y="1276542"/>
                  <a:ext cx="265814" cy="343152"/>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lIns="182880" rtlCol="0" anchor="ctr"/>
                <a:lstStyle/>
                <a:p>
                  <a:pPr algn="ct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h</m:t>
                        </m:r>
                      </m:oMath>
                    </m:oMathPara>
                  </a14:m>
                  <a:endParaRPr lang="en-US" sz="2800" dirty="0"/>
                </a:p>
              </p:txBody>
            </p:sp>
          </mc:Choice>
          <mc:Fallback xmlns="">
            <p:sp>
              <p:nvSpPr>
                <p:cNvPr id="18" name="Rectangle 17">
                  <a:extLst>
                    <a:ext uri="{FF2B5EF4-FFF2-40B4-BE49-F238E27FC236}">
                      <a16:creationId xmlns:a16="http://schemas.microsoft.com/office/drawing/2014/main" id="{B57CA22D-B569-5D45-A34E-22AB66B49011}"/>
                    </a:ext>
                  </a:extLst>
                </p:cNvPr>
                <p:cNvSpPr>
                  <a:spLocks noRot="1" noChangeAspect="1" noMove="1" noResize="1" noEditPoints="1" noAdjustHandles="1" noChangeArrowheads="1" noChangeShapeType="1" noTextEdit="1"/>
                </p:cNvSpPr>
                <p:nvPr/>
              </p:nvSpPr>
              <p:spPr>
                <a:xfrm>
                  <a:off x="3040912" y="1276542"/>
                  <a:ext cx="265814" cy="343152"/>
                </a:xfrm>
                <a:prstGeom prst="rect">
                  <a:avLst/>
                </a:prstGeom>
                <a:blipFill>
                  <a:blip r:embed="rId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11B39B3-6577-7941-A15D-8B4048C09FD2}"/>
                  </a:ext>
                </a:extLst>
              </p:cNvPr>
              <p:cNvSpPr txBox="1"/>
              <p:nvPr/>
            </p:nvSpPr>
            <p:spPr>
              <a:xfrm>
                <a:off x="947136" y="3826599"/>
                <a:ext cx="614271"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𝑚</m:t>
                      </m:r>
                      <m:r>
                        <a:rPr lang="en-US" i="1" baseline="-25000" dirty="0" smtClean="0">
                          <a:latin typeface="Cambria Math" panose="02040503050406030204" pitchFamily="18" charset="0"/>
                        </a:rPr>
                        <m:t>1</m:t>
                      </m:r>
                    </m:oMath>
                  </m:oMathPara>
                </a14:m>
                <a:endParaRPr lang="en-US" baseline="-25000" dirty="0"/>
              </a:p>
            </p:txBody>
          </p:sp>
        </mc:Choice>
        <mc:Fallback xmlns="">
          <p:sp>
            <p:nvSpPr>
              <p:cNvPr id="19" name="TextBox 18">
                <a:extLst>
                  <a:ext uri="{FF2B5EF4-FFF2-40B4-BE49-F238E27FC236}">
                    <a16:creationId xmlns:a16="http://schemas.microsoft.com/office/drawing/2014/main" id="{211B39B3-6577-7941-A15D-8B4048C09FD2}"/>
                  </a:ext>
                </a:extLst>
              </p:cNvPr>
              <p:cNvSpPr txBox="1">
                <a:spLocks noRot="1" noChangeAspect="1" noMove="1" noResize="1" noEditPoints="1" noAdjustHandles="1" noChangeArrowheads="1" noChangeShapeType="1" noTextEdit="1"/>
              </p:cNvSpPr>
              <p:nvPr/>
            </p:nvSpPr>
            <p:spPr>
              <a:xfrm>
                <a:off x="947136" y="3826599"/>
                <a:ext cx="614271" cy="453137"/>
              </a:xfrm>
              <a:prstGeom prst="rect">
                <a:avLst/>
              </a:prstGeom>
              <a:blipFill>
                <a:blip r:embed="rId3"/>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D065FD-0EDC-0B45-A853-E58F0FAE9D06}"/>
                  </a:ext>
                </a:extLst>
              </p:cNvPr>
              <p:cNvSpPr txBox="1"/>
              <p:nvPr/>
            </p:nvSpPr>
            <p:spPr>
              <a:xfrm>
                <a:off x="1471741" y="3826599"/>
                <a:ext cx="614271"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𝑚</m:t>
                      </m:r>
                      <m:r>
                        <a:rPr lang="en-US" b="0" i="1" baseline="-25000" dirty="0" smtClean="0">
                          <a:latin typeface="Cambria Math" panose="02040503050406030204" pitchFamily="18" charset="0"/>
                        </a:rPr>
                        <m:t>2</m:t>
                      </m:r>
                    </m:oMath>
                  </m:oMathPara>
                </a14:m>
                <a:endParaRPr lang="en-US" baseline="-25000" dirty="0"/>
              </a:p>
            </p:txBody>
          </p:sp>
        </mc:Choice>
        <mc:Fallback xmlns="">
          <p:sp>
            <p:nvSpPr>
              <p:cNvPr id="20" name="TextBox 19">
                <a:extLst>
                  <a:ext uri="{FF2B5EF4-FFF2-40B4-BE49-F238E27FC236}">
                    <a16:creationId xmlns:a16="http://schemas.microsoft.com/office/drawing/2014/main" id="{63D065FD-0EDC-0B45-A853-E58F0FAE9D06}"/>
                  </a:ext>
                </a:extLst>
              </p:cNvPr>
              <p:cNvSpPr txBox="1">
                <a:spLocks noRot="1" noChangeAspect="1" noMove="1" noResize="1" noEditPoints="1" noAdjustHandles="1" noChangeArrowheads="1" noChangeShapeType="1" noTextEdit="1"/>
              </p:cNvSpPr>
              <p:nvPr/>
            </p:nvSpPr>
            <p:spPr>
              <a:xfrm>
                <a:off x="1471741" y="3826599"/>
                <a:ext cx="614271" cy="453137"/>
              </a:xfrm>
              <a:prstGeom prst="rect">
                <a:avLst/>
              </a:prstGeom>
              <a:blipFill>
                <a:blip r:embed="rId4"/>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0349898-B258-3345-8B28-14E121E9C379}"/>
                  </a:ext>
                </a:extLst>
              </p:cNvPr>
              <p:cNvSpPr txBox="1"/>
              <p:nvPr/>
            </p:nvSpPr>
            <p:spPr>
              <a:xfrm>
                <a:off x="2022121" y="3826599"/>
                <a:ext cx="614271"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𝑚</m:t>
                      </m:r>
                      <m:r>
                        <a:rPr lang="en-US" b="0" i="1" baseline="-25000" dirty="0" smtClean="0">
                          <a:latin typeface="Cambria Math" panose="02040503050406030204" pitchFamily="18" charset="0"/>
                        </a:rPr>
                        <m:t>3</m:t>
                      </m:r>
                    </m:oMath>
                  </m:oMathPara>
                </a14:m>
                <a:endParaRPr lang="en-US" baseline="-25000" dirty="0"/>
              </a:p>
            </p:txBody>
          </p:sp>
        </mc:Choice>
        <mc:Fallback xmlns="">
          <p:sp>
            <p:nvSpPr>
              <p:cNvPr id="21" name="TextBox 20">
                <a:extLst>
                  <a:ext uri="{FF2B5EF4-FFF2-40B4-BE49-F238E27FC236}">
                    <a16:creationId xmlns:a16="http://schemas.microsoft.com/office/drawing/2014/main" id="{D0349898-B258-3345-8B28-14E121E9C379}"/>
                  </a:ext>
                </a:extLst>
              </p:cNvPr>
              <p:cNvSpPr txBox="1">
                <a:spLocks noRot="1" noChangeAspect="1" noMove="1" noResize="1" noEditPoints="1" noAdjustHandles="1" noChangeArrowheads="1" noChangeShapeType="1" noTextEdit="1"/>
              </p:cNvSpPr>
              <p:nvPr/>
            </p:nvSpPr>
            <p:spPr>
              <a:xfrm>
                <a:off x="2022121" y="3826599"/>
                <a:ext cx="614271" cy="453137"/>
              </a:xfrm>
              <a:prstGeom prst="rect">
                <a:avLst/>
              </a:prstGeom>
              <a:blipFill>
                <a:blip r:embed="rId5"/>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7CD2132-901E-5145-9432-0E7553C6722C}"/>
                  </a:ext>
                </a:extLst>
              </p:cNvPr>
              <p:cNvSpPr txBox="1"/>
              <p:nvPr/>
            </p:nvSpPr>
            <p:spPr>
              <a:xfrm>
                <a:off x="2572501" y="3826599"/>
                <a:ext cx="667106"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4</m:t>
                          </m:r>
                        </m:sub>
                      </m:sSub>
                    </m:oMath>
                  </m:oMathPara>
                </a14:m>
                <a:endParaRPr lang="en-US" baseline="-25000" dirty="0"/>
              </a:p>
            </p:txBody>
          </p:sp>
        </mc:Choice>
        <mc:Fallback xmlns="">
          <p:sp>
            <p:nvSpPr>
              <p:cNvPr id="22" name="TextBox 21">
                <a:extLst>
                  <a:ext uri="{FF2B5EF4-FFF2-40B4-BE49-F238E27FC236}">
                    <a16:creationId xmlns:a16="http://schemas.microsoft.com/office/drawing/2014/main" id="{77CD2132-901E-5145-9432-0E7553C6722C}"/>
                  </a:ext>
                </a:extLst>
              </p:cNvPr>
              <p:cNvSpPr txBox="1">
                <a:spLocks noRot="1" noChangeAspect="1" noMove="1" noResize="1" noEditPoints="1" noAdjustHandles="1" noChangeArrowheads="1" noChangeShapeType="1" noTextEdit="1"/>
              </p:cNvSpPr>
              <p:nvPr/>
            </p:nvSpPr>
            <p:spPr>
              <a:xfrm>
                <a:off x="2572501" y="3826599"/>
                <a:ext cx="667106" cy="453137"/>
              </a:xfrm>
              <a:prstGeom prst="rect">
                <a:avLst/>
              </a:prstGeom>
              <a:blipFill>
                <a:blip r:embed="rId6"/>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EC9E069-28BF-C44B-A7B0-9F4F6CF2ADCE}"/>
                  </a:ext>
                </a:extLst>
              </p:cNvPr>
              <p:cNvSpPr txBox="1"/>
              <p:nvPr/>
            </p:nvSpPr>
            <p:spPr>
              <a:xfrm>
                <a:off x="3122882" y="3826599"/>
                <a:ext cx="667106"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5</m:t>
                          </m:r>
                        </m:sub>
                      </m:sSub>
                    </m:oMath>
                  </m:oMathPara>
                </a14:m>
                <a:endParaRPr lang="en-US" baseline="-25000" dirty="0"/>
              </a:p>
            </p:txBody>
          </p:sp>
        </mc:Choice>
        <mc:Fallback xmlns="">
          <p:sp>
            <p:nvSpPr>
              <p:cNvPr id="23" name="TextBox 22">
                <a:extLst>
                  <a:ext uri="{FF2B5EF4-FFF2-40B4-BE49-F238E27FC236}">
                    <a16:creationId xmlns:a16="http://schemas.microsoft.com/office/drawing/2014/main" id="{EEC9E069-28BF-C44B-A7B0-9F4F6CF2ADCE}"/>
                  </a:ext>
                </a:extLst>
              </p:cNvPr>
              <p:cNvSpPr txBox="1">
                <a:spLocks noRot="1" noChangeAspect="1" noMove="1" noResize="1" noEditPoints="1" noAdjustHandles="1" noChangeArrowheads="1" noChangeShapeType="1" noTextEdit="1"/>
              </p:cNvSpPr>
              <p:nvPr/>
            </p:nvSpPr>
            <p:spPr>
              <a:xfrm>
                <a:off x="3122882" y="3826599"/>
                <a:ext cx="667106" cy="453137"/>
              </a:xfrm>
              <a:prstGeom prst="rect">
                <a:avLst/>
              </a:prstGeom>
              <a:blipFill>
                <a:blip r:embed="rId7"/>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29B2175-ED8D-294B-B1E1-3E7386001B29}"/>
                  </a:ext>
                </a:extLst>
              </p:cNvPr>
              <p:cNvSpPr txBox="1"/>
              <p:nvPr/>
            </p:nvSpPr>
            <p:spPr>
              <a:xfrm>
                <a:off x="4223642" y="3826599"/>
                <a:ext cx="667106"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7</m:t>
                          </m:r>
                        </m:sub>
                      </m:sSub>
                    </m:oMath>
                  </m:oMathPara>
                </a14:m>
                <a:endParaRPr lang="en-US" baseline="-25000" dirty="0"/>
              </a:p>
            </p:txBody>
          </p:sp>
        </mc:Choice>
        <mc:Fallback xmlns="">
          <p:sp>
            <p:nvSpPr>
              <p:cNvPr id="24" name="TextBox 23">
                <a:extLst>
                  <a:ext uri="{FF2B5EF4-FFF2-40B4-BE49-F238E27FC236}">
                    <a16:creationId xmlns:a16="http://schemas.microsoft.com/office/drawing/2014/main" id="{529B2175-ED8D-294B-B1E1-3E7386001B29}"/>
                  </a:ext>
                </a:extLst>
              </p:cNvPr>
              <p:cNvSpPr txBox="1">
                <a:spLocks noRot="1" noChangeAspect="1" noMove="1" noResize="1" noEditPoints="1" noAdjustHandles="1" noChangeArrowheads="1" noChangeShapeType="1" noTextEdit="1"/>
              </p:cNvSpPr>
              <p:nvPr/>
            </p:nvSpPr>
            <p:spPr>
              <a:xfrm>
                <a:off x="4223642" y="3826599"/>
                <a:ext cx="667106" cy="453137"/>
              </a:xfrm>
              <a:prstGeom prst="rect">
                <a:avLst/>
              </a:prstGeom>
              <a:blipFill>
                <a:blip r:embed="rId8"/>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8C18117-4FEC-7F4D-A39C-BE275FD01399}"/>
                  </a:ext>
                </a:extLst>
              </p:cNvPr>
              <p:cNvSpPr txBox="1"/>
              <p:nvPr/>
            </p:nvSpPr>
            <p:spPr>
              <a:xfrm>
                <a:off x="3673262" y="3826599"/>
                <a:ext cx="667106"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6</m:t>
                          </m:r>
                        </m:sub>
                      </m:sSub>
                    </m:oMath>
                  </m:oMathPara>
                </a14:m>
                <a:endParaRPr lang="en-US" baseline="-25000" dirty="0"/>
              </a:p>
            </p:txBody>
          </p:sp>
        </mc:Choice>
        <mc:Fallback xmlns="">
          <p:sp>
            <p:nvSpPr>
              <p:cNvPr id="25" name="TextBox 24">
                <a:extLst>
                  <a:ext uri="{FF2B5EF4-FFF2-40B4-BE49-F238E27FC236}">
                    <a16:creationId xmlns:a16="http://schemas.microsoft.com/office/drawing/2014/main" id="{68C18117-4FEC-7F4D-A39C-BE275FD01399}"/>
                  </a:ext>
                </a:extLst>
              </p:cNvPr>
              <p:cNvSpPr txBox="1">
                <a:spLocks noRot="1" noChangeAspect="1" noMove="1" noResize="1" noEditPoints="1" noAdjustHandles="1" noChangeArrowheads="1" noChangeShapeType="1" noTextEdit="1"/>
              </p:cNvSpPr>
              <p:nvPr/>
            </p:nvSpPr>
            <p:spPr>
              <a:xfrm>
                <a:off x="3673262" y="3826599"/>
                <a:ext cx="667106" cy="453137"/>
              </a:xfrm>
              <a:prstGeom prst="rect">
                <a:avLst/>
              </a:prstGeom>
              <a:blipFill>
                <a:blip r:embed="rId9"/>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FF9DAB3-5CCF-D74A-945B-A99D82D17B35}"/>
                  </a:ext>
                </a:extLst>
              </p:cNvPr>
              <p:cNvSpPr txBox="1"/>
              <p:nvPr/>
            </p:nvSpPr>
            <p:spPr>
              <a:xfrm>
                <a:off x="4774024" y="3826599"/>
                <a:ext cx="667106"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8</m:t>
                          </m:r>
                        </m:sub>
                      </m:sSub>
                    </m:oMath>
                  </m:oMathPara>
                </a14:m>
                <a:endParaRPr lang="en-US" baseline="-25000" dirty="0"/>
              </a:p>
            </p:txBody>
          </p:sp>
        </mc:Choice>
        <mc:Fallback xmlns="">
          <p:sp>
            <p:nvSpPr>
              <p:cNvPr id="26" name="TextBox 25">
                <a:extLst>
                  <a:ext uri="{FF2B5EF4-FFF2-40B4-BE49-F238E27FC236}">
                    <a16:creationId xmlns:a16="http://schemas.microsoft.com/office/drawing/2014/main" id="{8FF9DAB3-5CCF-D74A-945B-A99D82D17B35}"/>
                  </a:ext>
                </a:extLst>
              </p:cNvPr>
              <p:cNvSpPr txBox="1">
                <a:spLocks noRot="1" noChangeAspect="1" noMove="1" noResize="1" noEditPoints="1" noAdjustHandles="1" noChangeArrowheads="1" noChangeShapeType="1" noTextEdit="1"/>
              </p:cNvSpPr>
              <p:nvPr/>
            </p:nvSpPr>
            <p:spPr>
              <a:xfrm>
                <a:off x="4774024" y="3826599"/>
                <a:ext cx="667106" cy="453137"/>
              </a:xfrm>
              <a:prstGeom prst="rect">
                <a:avLst/>
              </a:prstGeom>
              <a:blipFill>
                <a:blip r:embed="rId10"/>
                <a:stretch>
                  <a:fillRect b="-5714"/>
                </a:stretch>
              </a:blipFill>
            </p:spPr>
            <p:txBody>
              <a:bodyPr/>
              <a:lstStyle/>
              <a:p>
                <a:r>
                  <a:rPr lang="en-US">
                    <a:noFill/>
                  </a:rPr>
                  <a:t> </a:t>
                </a:r>
              </a:p>
            </p:txBody>
          </p:sp>
        </mc:Fallback>
      </mc:AlternateContent>
      <p:sp>
        <p:nvSpPr>
          <p:cNvPr id="27" name="Left Brace 26">
            <a:extLst>
              <a:ext uri="{FF2B5EF4-FFF2-40B4-BE49-F238E27FC236}">
                <a16:creationId xmlns:a16="http://schemas.microsoft.com/office/drawing/2014/main" id="{7507F4A4-60A3-1342-AFA5-62EF15DBCD1D}"/>
              </a:ext>
            </a:extLst>
          </p:cNvPr>
          <p:cNvSpPr/>
          <p:nvPr/>
        </p:nvSpPr>
        <p:spPr>
          <a:xfrm rot="16200000" flipV="1">
            <a:off x="3000430" y="2388496"/>
            <a:ext cx="227986" cy="423359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774E6E01-8095-0243-AB99-AB80AE38818F}"/>
              </a:ext>
            </a:extLst>
          </p:cNvPr>
          <p:cNvSpPr txBox="1"/>
          <p:nvPr/>
        </p:nvSpPr>
        <p:spPr>
          <a:xfrm>
            <a:off x="2124766" y="4619285"/>
            <a:ext cx="2007344" cy="461665"/>
          </a:xfrm>
          <a:prstGeom prst="rect">
            <a:avLst/>
          </a:prstGeom>
          <a:noFill/>
        </p:spPr>
        <p:txBody>
          <a:bodyPr wrap="none" rtlCol="0">
            <a:spAutoFit/>
          </a:bodyPr>
          <a:lstStyle/>
          <a:p>
            <a:r>
              <a:rPr lang="en-US" dirty="0">
                <a:latin typeface="+mn-lt"/>
              </a:rPr>
              <a:t>list of values  S</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8AE2A888-BEBE-3948-88ED-ECDCE0F72B51}"/>
                  </a:ext>
                </a:extLst>
              </p:cNvPr>
              <p:cNvSpPr txBox="1"/>
              <p:nvPr/>
            </p:nvSpPr>
            <p:spPr>
              <a:xfrm>
                <a:off x="5414126" y="1260322"/>
                <a:ext cx="3533596" cy="1200329"/>
              </a:xfrm>
              <a:prstGeom prst="rect">
                <a:avLst/>
              </a:prstGeom>
              <a:noFill/>
              <a:ln>
                <a:solidFill>
                  <a:srgbClr val="96060B"/>
                </a:solidFill>
              </a:ln>
            </p:spPr>
            <p:txBody>
              <a:bodyPr wrap="none" rtlCol="0">
                <a:spAutoFit/>
              </a:bodyPr>
              <a:lstStyle/>
              <a:p>
                <a:r>
                  <a:rPr lang="en-US" dirty="0">
                    <a:latin typeface="+mn-lt"/>
                  </a:rPr>
                  <a:t>Goal:</a:t>
                </a:r>
              </a:p>
              <a:p>
                <a:pPr marL="342900" indent="-342900">
                  <a:buFont typeface="Arial" panose="020B0604020202020204" pitchFamily="34" charset="0"/>
                  <a:buChar char="•"/>
                </a:pPr>
                <a:r>
                  <a:rPr lang="en-US" dirty="0">
                    <a:latin typeface="+mn-lt"/>
                  </a:rPr>
                  <a:t>commit to list S of size n</a:t>
                </a:r>
              </a:p>
              <a:p>
                <a:pPr marL="342900" indent="-342900">
                  <a:buFont typeface="Arial" panose="020B0604020202020204" pitchFamily="34" charset="0"/>
                  <a:buChar char="•"/>
                </a:pPr>
                <a:r>
                  <a:rPr lang="en-US" dirty="0">
                    <a:latin typeface="+mn-lt"/>
                  </a:rPr>
                  <a:t>Later prove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𝑚</m:t>
                        </m:r>
                      </m:e>
                      <m:sub>
                        <m:r>
                          <a:rPr lang="en-US" i="1" dirty="0" smtClean="0">
                            <a:latin typeface="Cambria Math" panose="02040503050406030204" pitchFamily="18" charset="0"/>
                          </a:rPr>
                          <m:t>𝑖</m:t>
                        </m:r>
                      </m:sub>
                    </m:sSub>
                  </m:oMath>
                </a14:m>
                <a:endParaRPr lang="en-US" baseline="-25000" dirty="0">
                  <a:latin typeface="+mn-lt"/>
                </a:endParaRPr>
              </a:p>
            </p:txBody>
          </p:sp>
        </mc:Choice>
        <mc:Fallback xmlns="">
          <p:sp>
            <p:nvSpPr>
              <p:cNvPr id="32" name="TextBox 31">
                <a:extLst>
                  <a:ext uri="{FF2B5EF4-FFF2-40B4-BE49-F238E27FC236}">
                    <a16:creationId xmlns:a16="http://schemas.microsoft.com/office/drawing/2014/main" id="{8AE2A888-BEBE-3948-88ED-ECDCE0F72B51}"/>
                  </a:ext>
                </a:extLst>
              </p:cNvPr>
              <p:cNvSpPr txBox="1">
                <a:spLocks noRot="1" noChangeAspect="1" noMove="1" noResize="1" noEditPoints="1" noAdjustHandles="1" noChangeArrowheads="1" noChangeShapeType="1" noTextEdit="1"/>
              </p:cNvSpPr>
              <p:nvPr/>
            </p:nvSpPr>
            <p:spPr>
              <a:xfrm>
                <a:off x="5414126" y="1260322"/>
                <a:ext cx="3533596" cy="1200329"/>
              </a:xfrm>
              <a:prstGeom prst="rect">
                <a:avLst/>
              </a:prstGeom>
              <a:blipFill>
                <a:blip r:embed="rId11"/>
                <a:stretch>
                  <a:fillRect l="-2491" t="-3093" r="-1423" b="-9278"/>
                </a:stretch>
              </a:blipFill>
              <a:ln>
                <a:solidFill>
                  <a:srgbClr val="96060B"/>
                </a:solidFill>
              </a:ln>
            </p:spPr>
            <p:txBody>
              <a:bodyPr/>
              <a:lstStyle/>
              <a:p>
                <a:r>
                  <a:rPr lang="en-US">
                    <a:noFill/>
                  </a:rPr>
                  <a:t> </a:t>
                </a:r>
              </a:p>
            </p:txBody>
          </p:sp>
        </mc:Fallback>
      </mc:AlternateContent>
      <p:grpSp>
        <p:nvGrpSpPr>
          <p:cNvPr id="7" name="Group 6">
            <a:extLst>
              <a:ext uri="{FF2B5EF4-FFF2-40B4-BE49-F238E27FC236}">
                <a16:creationId xmlns:a16="http://schemas.microsoft.com/office/drawing/2014/main" id="{5E7BB6B8-FC18-3B41-8BE6-6FA914EE28DA}"/>
              </a:ext>
            </a:extLst>
          </p:cNvPr>
          <p:cNvGrpSpPr/>
          <p:nvPr/>
        </p:nvGrpSpPr>
        <p:grpSpPr>
          <a:xfrm>
            <a:off x="63399" y="1237609"/>
            <a:ext cx="2684244" cy="461665"/>
            <a:chOff x="63399" y="1237609"/>
            <a:chExt cx="2684244" cy="461665"/>
          </a:xfrm>
        </p:grpSpPr>
        <p:sp>
          <p:nvSpPr>
            <p:cNvPr id="3" name="TextBox 2">
              <a:extLst>
                <a:ext uri="{FF2B5EF4-FFF2-40B4-BE49-F238E27FC236}">
                  <a16:creationId xmlns:a16="http://schemas.microsoft.com/office/drawing/2014/main" id="{220F64BA-80FE-BB49-BDE3-43A9805498FD}"/>
                </a:ext>
              </a:extLst>
            </p:cNvPr>
            <p:cNvSpPr txBox="1"/>
            <p:nvPr/>
          </p:nvSpPr>
          <p:spPr>
            <a:xfrm>
              <a:off x="63399" y="1237609"/>
              <a:ext cx="1798249" cy="461665"/>
            </a:xfrm>
            <a:prstGeom prst="rect">
              <a:avLst/>
            </a:prstGeom>
            <a:noFill/>
            <a:ln>
              <a:solidFill>
                <a:schemeClr val="accent1"/>
              </a:solidFill>
            </a:ln>
          </p:spPr>
          <p:txBody>
            <a:bodyPr wrap="none" rtlCol="0">
              <a:spAutoFit/>
            </a:bodyPr>
            <a:lstStyle/>
            <a:p>
              <a:pPr algn="l"/>
              <a:r>
                <a:rPr lang="en-US" dirty="0">
                  <a:latin typeface="+mn-lt"/>
                </a:rPr>
                <a:t>commitment</a:t>
              </a:r>
            </a:p>
          </p:txBody>
        </p:sp>
        <p:cxnSp>
          <p:nvCxnSpPr>
            <p:cNvPr id="5" name="Straight Arrow Connector 4">
              <a:extLst>
                <a:ext uri="{FF2B5EF4-FFF2-40B4-BE49-F238E27FC236}">
                  <a16:creationId xmlns:a16="http://schemas.microsoft.com/office/drawing/2014/main" id="{68CA84E7-DB9F-3445-A052-F74CB58EDA0E}"/>
                </a:ext>
              </a:extLst>
            </p:cNvPr>
            <p:cNvCxnSpPr>
              <a:cxnSpLocks/>
            </p:cNvCxnSpPr>
            <p:nvPr/>
          </p:nvCxnSpPr>
          <p:spPr>
            <a:xfrm>
              <a:off x="1911759" y="1448118"/>
              <a:ext cx="8358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8894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FD1D0-F27B-C246-9CFB-256892CEA968}"/>
              </a:ext>
            </a:extLst>
          </p:cNvPr>
          <p:cNvSpPr>
            <a:spLocks noGrp="1"/>
          </p:cNvSpPr>
          <p:nvPr>
            <p:ph type="title"/>
          </p:nvPr>
        </p:nvSpPr>
        <p:spPr/>
        <p:txBody>
          <a:bodyPr>
            <a:normAutofit fontScale="90000"/>
          </a:bodyPr>
          <a:lstStyle/>
          <a:p>
            <a:r>
              <a:rPr lang="en-US" dirty="0"/>
              <a:t>Merkle tree     </a:t>
            </a:r>
            <a:r>
              <a:rPr lang="en-US" sz="2200" dirty="0"/>
              <a:t>(Merkle 1989)</a:t>
            </a:r>
            <a:endParaRPr lang="en-US" dirty="0"/>
          </a:p>
        </p:txBody>
      </p:sp>
      <p:sp>
        <p:nvSpPr>
          <p:cNvPr id="4" name="Rectangle 3">
            <a:extLst>
              <a:ext uri="{FF2B5EF4-FFF2-40B4-BE49-F238E27FC236}">
                <a16:creationId xmlns:a16="http://schemas.microsoft.com/office/drawing/2014/main" id="{FEF1E274-5CBB-CD46-800A-A31AB60BE682}"/>
              </a:ext>
            </a:extLst>
          </p:cNvPr>
          <p:cNvSpPr/>
          <p:nvPr/>
        </p:nvSpPr>
        <p:spPr>
          <a:xfrm>
            <a:off x="2041484" y="3947973"/>
            <a:ext cx="501371" cy="329181"/>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2C51F39-EA04-CF43-9F08-37F5610BD613}"/>
              </a:ext>
            </a:extLst>
          </p:cNvPr>
          <p:cNvSpPr/>
          <p:nvPr/>
        </p:nvSpPr>
        <p:spPr>
          <a:xfrm>
            <a:off x="1267042" y="2785247"/>
            <a:ext cx="454025" cy="329181"/>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AD41E9-8B31-6048-B7CA-CF68668E9EFC}"/>
              </a:ext>
            </a:extLst>
          </p:cNvPr>
          <p:cNvSpPr/>
          <p:nvPr/>
        </p:nvSpPr>
        <p:spPr>
          <a:xfrm>
            <a:off x="3498383" y="2087605"/>
            <a:ext cx="550381" cy="329181"/>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03D8E0-4E79-0B4C-9DDD-092D6DC1600B}"/>
              </a:ext>
            </a:extLst>
          </p:cNvPr>
          <p:cNvSpPr/>
          <p:nvPr/>
        </p:nvSpPr>
        <p:spPr>
          <a:xfrm>
            <a:off x="2642290" y="3950555"/>
            <a:ext cx="496947" cy="32918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5A08BDC-BBF4-044F-823E-CDC1D473DAD5}"/>
                  </a:ext>
                </a:extLst>
              </p:cNvPr>
              <p:cNvSpPr txBox="1"/>
              <p:nvPr/>
            </p:nvSpPr>
            <p:spPr>
              <a:xfrm>
                <a:off x="947136" y="3826599"/>
                <a:ext cx="614271"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𝑚</m:t>
                      </m:r>
                      <m:r>
                        <a:rPr lang="en-US" i="1" baseline="-25000" dirty="0" smtClean="0">
                          <a:latin typeface="Cambria Math" panose="02040503050406030204" pitchFamily="18" charset="0"/>
                        </a:rPr>
                        <m:t>1</m:t>
                      </m:r>
                    </m:oMath>
                  </m:oMathPara>
                </a14:m>
                <a:endParaRPr lang="en-US" baseline="-25000" dirty="0"/>
              </a:p>
            </p:txBody>
          </p:sp>
        </mc:Choice>
        <mc:Fallback xmlns="">
          <p:sp>
            <p:nvSpPr>
              <p:cNvPr id="14" name="TextBox 13">
                <a:extLst>
                  <a:ext uri="{FF2B5EF4-FFF2-40B4-BE49-F238E27FC236}">
                    <a16:creationId xmlns:a16="http://schemas.microsoft.com/office/drawing/2014/main" id="{B5A08BDC-BBF4-044F-823E-CDC1D473DAD5}"/>
                  </a:ext>
                </a:extLst>
              </p:cNvPr>
              <p:cNvSpPr txBox="1">
                <a:spLocks noRot="1" noChangeAspect="1" noMove="1" noResize="1" noEditPoints="1" noAdjustHandles="1" noChangeArrowheads="1" noChangeShapeType="1" noTextEdit="1"/>
              </p:cNvSpPr>
              <p:nvPr/>
            </p:nvSpPr>
            <p:spPr>
              <a:xfrm>
                <a:off x="947136" y="3826599"/>
                <a:ext cx="614271" cy="453137"/>
              </a:xfrm>
              <a:prstGeom prst="rect">
                <a:avLst/>
              </a:prstGeom>
              <a:blipFill>
                <a:blip r:embed="rId2"/>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99DDDA3-0190-8547-96E6-65DA34E153B0}"/>
                  </a:ext>
                </a:extLst>
              </p:cNvPr>
              <p:cNvSpPr txBox="1"/>
              <p:nvPr/>
            </p:nvSpPr>
            <p:spPr>
              <a:xfrm>
                <a:off x="1471741" y="3826599"/>
                <a:ext cx="643060"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2</m:t>
                          </m:r>
                        </m:sub>
                      </m:sSub>
                    </m:oMath>
                  </m:oMathPara>
                </a14:m>
                <a:endParaRPr lang="en-US" baseline="-25000" dirty="0"/>
              </a:p>
            </p:txBody>
          </p:sp>
        </mc:Choice>
        <mc:Fallback xmlns="">
          <p:sp>
            <p:nvSpPr>
              <p:cNvPr id="15" name="TextBox 14">
                <a:extLst>
                  <a:ext uri="{FF2B5EF4-FFF2-40B4-BE49-F238E27FC236}">
                    <a16:creationId xmlns:a16="http://schemas.microsoft.com/office/drawing/2014/main" id="{099DDDA3-0190-8547-96E6-65DA34E153B0}"/>
                  </a:ext>
                </a:extLst>
              </p:cNvPr>
              <p:cNvSpPr txBox="1">
                <a:spLocks noRot="1" noChangeAspect="1" noMove="1" noResize="1" noEditPoints="1" noAdjustHandles="1" noChangeArrowheads="1" noChangeShapeType="1" noTextEdit="1"/>
              </p:cNvSpPr>
              <p:nvPr/>
            </p:nvSpPr>
            <p:spPr>
              <a:xfrm>
                <a:off x="1471741" y="3826599"/>
                <a:ext cx="643060" cy="453137"/>
              </a:xfrm>
              <a:prstGeom prst="rect">
                <a:avLst/>
              </a:prstGeom>
              <a:blipFill>
                <a:blip r:embed="rId3"/>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BE33CA-F160-BC47-A516-07D39356FA35}"/>
                  </a:ext>
                </a:extLst>
              </p:cNvPr>
              <p:cNvSpPr txBox="1"/>
              <p:nvPr/>
            </p:nvSpPr>
            <p:spPr>
              <a:xfrm>
                <a:off x="2022121" y="3826599"/>
                <a:ext cx="643061"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3</m:t>
                          </m:r>
                        </m:sub>
                      </m:sSub>
                    </m:oMath>
                  </m:oMathPara>
                </a14:m>
                <a:endParaRPr lang="en-US" baseline="-25000" dirty="0"/>
              </a:p>
            </p:txBody>
          </p:sp>
        </mc:Choice>
        <mc:Fallback xmlns="">
          <p:sp>
            <p:nvSpPr>
              <p:cNvPr id="16" name="TextBox 15">
                <a:extLst>
                  <a:ext uri="{FF2B5EF4-FFF2-40B4-BE49-F238E27FC236}">
                    <a16:creationId xmlns:a16="http://schemas.microsoft.com/office/drawing/2014/main" id="{6BBE33CA-F160-BC47-A516-07D39356FA35}"/>
                  </a:ext>
                </a:extLst>
              </p:cNvPr>
              <p:cNvSpPr txBox="1">
                <a:spLocks noRot="1" noChangeAspect="1" noMove="1" noResize="1" noEditPoints="1" noAdjustHandles="1" noChangeArrowheads="1" noChangeShapeType="1" noTextEdit="1"/>
              </p:cNvSpPr>
              <p:nvPr/>
            </p:nvSpPr>
            <p:spPr>
              <a:xfrm>
                <a:off x="2022121" y="3826599"/>
                <a:ext cx="643061" cy="453137"/>
              </a:xfrm>
              <a:prstGeom prst="rect">
                <a:avLst/>
              </a:prstGeom>
              <a:blipFill>
                <a:blip r:embed="rId4"/>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21D768E-12D3-1849-9661-E9CC0D9CB014}"/>
                  </a:ext>
                </a:extLst>
              </p:cNvPr>
              <p:cNvSpPr txBox="1"/>
              <p:nvPr/>
            </p:nvSpPr>
            <p:spPr>
              <a:xfrm>
                <a:off x="2572501" y="3826599"/>
                <a:ext cx="667106"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4</m:t>
                          </m:r>
                        </m:sub>
                      </m:sSub>
                    </m:oMath>
                  </m:oMathPara>
                </a14:m>
                <a:endParaRPr lang="en-US" baseline="-25000" dirty="0"/>
              </a:p>
            </p:txBody>
          </p:sp>
        </mc:Choice>
        <mc:Fallback xmlns="">
          <p:sp>
            <p:nvSpPr>
              <p:cNvPr id="17" name="TextBox 16">
                <a:extLst>
                  <a:ext uri="{FF2B5EF4-FFF2-40B4-BE49-F238E27FC236}">
                    <a16:creationId xmlns:a16="http://schemas.microsoft.com/office/drawing/2014/main" id="{A21D768E-12D3-1849-9661-E9CC0D9CB014}"/>
                  </a:ext>
                </a:extLst>
              </p:cNvPr>
              <p:cNvSpPr txBox="1">
                <a:spLocks noRot="1" noChangeAspect="1" noMove="1" noResize="1" noEditPoints="1" noAdjustHandles="1" noChangeArrowheads="1" noChangeShapeType="1" noTextEdit="1"/>
              </p:cNvSpPr>
              <p:nvPr/>
            </p:nvSpPr>
            <p:spPr>
              <a:xfrm>
                <a:off x="2572501" y="3826599"/>
                <a:ext cx="667106" cy="453137"/>
              </a:xfrm>
              <a:prstGeom prst="rect">
                <a:avLst/>
              </a:prstGeom>
              <a:blipFill>
                <a:blip r:embed="rId5"/>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B80DE9A-05B7-DA45-8F25-99E0C1CC18A6}"/>
                  </a:ext>
                </a:extLst>
              </p:cNvPr>
              <p:cNvSpPr txBox="1"/>
              <p:nvPr/>
            </p:nvSpPr>
            <p:spPr>
              <a:xfrm>
                <a:off x="3122882" y="3826599"/>
                <a:ext cx="667106"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5</m:t>
                          </m:r>
                        </m:sub>
                      </m:sSub>
                    </m:oMath>
                  </m:oMathPara>
                </a14:m>
                <a:endParaRPr lang="en-US" baseline="-25000" dirty="0"/>
              </a:p>
            </p:txBody>
          </p:sp>
        </mc:Choice>
        <mc:Fallback xmlns="">
          <p:sp>
            <p:nvSpPr>
              <p:cNvPr id="18" name="TextBox 17">
                <a:extLst>
                  <a:ext uri="{FF2B5EF4-FFF2-40B4-BE49-F238E27FC236}">
                    <a16:creationId xmlns:a16="http://schemas.microsoft.com/office/drawing/2014/main" id="{6B80DE9A-05B7-DA45-8F25-99E0C1CC18A6}"/>
                  </a:ext>
                </a:extLst>
              </p:cNvPr>
              <p:cNvSpPr txBox="1">
                <a:spLocks noRot="1" noChangeAspect="1" noMove="1" noResize="1" noEditPoints="1" noAdjustHandles="1" noChangeArrowheads="1" noChangeShapeType="1" noTextEdit="1"/>
              </p:cNvSpPr>
              <p:nvPr/>
            </p:nvSpPr>
            <p:spPr>
              <a:xfrm>
                <a:off x="3122882" y="3826599"/>
                <a:ext cx="667106" cy="453137"/>
              </a:xfrm>
              <a:prstGeom prst="rect">
                <a:avLst/>
              </a:prstGeom>
              <a:blipFill>
                <a:blip r:embed="rId6"/>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364D556-C0E0-5242-92DE-13256043F5EE}"/>
                  </a:ext>
                </a:extLst>
              </p:cNvPr>
              <p:cNvSpPr txBox="1"/>
              <p:nvPr/>
            </p:nvSpPr>
            <p:spPr>
              <a:xfrm>
                <a:off x="4223642" y="3826599"/>
                <a:ext cx="667106"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7</m:t>
                          </m:r>
                        </m:sub>
                      </m:sSub>
                    </m:oMath>
                  </m:oMathPara>
                </a14:m>
                <a:endParaRPr lang="en-US" baseline="-25000" dirty="0"/>
              </a:p>
            </p:txBody>
          </p:sp>
        </mc:Choice>
        <mc:Fallback xmlns="">
          <p:sp>
            <p:nvSpPr>
              <p:cNvPr id="19" name="TextBox 18">
                <a:extLst>
                  <a:ext uri="{FF2B5EF4-FFF2-40B4-BE49-F238E27FC236}">
                    <a16:creationId xmlns:a16="http://schemas.microsoft.com/office/drawing/2014/main" id="{F364D556-C0E0-5242-92DE-13256043F5EE}"/>
                  </a:ext>
                </a:extLst>
              </p:cNvPr>
              <p:cNvSpPr txBox="1">
                <a:spLocks noRot="1" noChangeAspect="1" noMove="1" noResize="1" noEditPoints="1" noAdjustHandles="1" noChangeArrowheads="1" noChangeShapeType="1" noTextEdit="1"/>
              </p:cNvSpPr>
              <p:nvPr/>
            </p:nvSpPr>
            <p:spPr>
              <a:xfrm>
                <a:off x="4223642" y="3826599"/>
                <a:ext cx="667106" cy="453137"/>
              </a:xfrm>
              <a:prstGeom prst="rect">
                <a:avLst/>
              </a:prstGeom>
              <a:blipFill>
                <a:blip r:embed="rId7"/>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29121DB-D5D2-C74B-93B3-63E5874FA57A}"/>
                  </a:ext>
                </a:extLst>
              </p:cNvPr>
              <p:cNvSpPr txBox="1"/>
              <p:nvPr/>
            </p:nvSpPr>
            <p:spPr>
              <a:xfrm>
                <a:off x="3673262" y="3826599"/>
                <a:ext cx="667106"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6</m:t>
                          </m:r>
                        </m:sub>
                      </m:sSub>
                    </m:oMath>
                  </m:oMathPara>
                </a14:m>
                <a:endParaRPr lang="en-US" baseline="-25000" dirty="0"/>
              </a:p>
            </p:txBody>
          </p:sp>
        </mc:Choice>
        <mc:Fallback xmlns="">
          <p:sp>
            <p:nvSpPr>
              <p:cNvPr id="20" name="TextBox 19">
                <a:extLst>
                  <a:ext uri="{FF2B5EF4-FFF2-40B4-BE49-F238E27FC236}">
                    <a16:creationId xmlns:a16="http://schemas.microsoft.com/office/drawing/2014/main" id="{329121DB-D5D2-C74B-93B3-63E5874FA57A}"/>
                  </a:ext>
                </a:extLst>
              </p:cNvPr>
              <p:cNvSpPr txBox="1">
                <a:spLocks noRot="1" noChangeAspect="1" noMove="1" noResize="1" noEditPoints="1" noAdjustHandles="1" noChangeArrowheads="1" noChangeShapeType="1" noTextEdit="1"/>
              </p:cNvSpPr>
              <p:nvPr/>
            </p:nvSpPr>
            <p:spPr>
              <a:xfrm>
                <a:off x="3673262" y="3826599"/>
                <a:ext cx="667106" cy="453137"/>
              </a:xfrm>
              <a:prstGeom prst="rect">
                <a:avLst/>
              </a:prstGeom>
              <a:blipFill>
                <a:blip r:embed="rId8"/>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3E7E67-5330-524F-8F01-53F6BEA2B800}"/>
                  </a:ext>
                </a:extLst>
              </p:cNvPr>
              <p:cNvSpPr txBox="1"/>
              <p:nvPr/>
            </p:nvSpPr>
            <p:spPr>
              <a:xfrm>
                <a:off x="4774024" y="3826599"/>
                <a:ext cx="667106"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8</m:t>
                          </m:r>
                        </m:sub>
                      </m:sSub>
                    </m:oMath>
                  </m:oMathPara>
                </a14:m>
                <a:endParaRPr lang="en-US" baseline="-25000" dirty="0"/>
              </a:p>
            </p:txBody>
          </p:sp>
        </mc:Choice>
        <mc:Fallback xmlns="">
          <p:sp>
            <p:nvSpPr>
              <p:cNvPr id="21" name="TextBox 20">
                <a:extLst>
                  <a:ext uri="{FF2B5EF4-FFF2-40B4-BE49-F238E27FC236}">
                    <a16:creationId xmlns:a16="http://schemas.microsoft.com/office/drawing/2014/main" id="{E03E7E67-5330-524F-8F01-53F6BEA2B800}"/>
                  </a:ext>
                </a:extLst>
              </p:cNvPr>
              <p:cNvSpPr txBox="1">
                <a:spLocks noRot="1" noChangeAspect="1" noMove="1" noResize="1" noEditPoints="1" noAdjustHandles="1" noChangeArrowheads="1" noChangeShapeType="1" noTextEdit="1"/>
              </p:cNvSpPr>
              <p:nvPr/>
            </p:nvSpPr>
            <p:spPr>
              <a:xfrm>
                <a:off x="4774024" y="3826599"/>
                <a:ext cx="667106" cy="453137"/>
              </a:xfrm>
              <a:prstGeom prst="rect">
                <a:avLst/>
              </a:prstGeom>
              <a:blipFill>
                <a:blip r:embed="rId9"/>
                <a:stretch>
                  <a:fillRect b="-5714"/>
                </a:stretch>
              </a:blipFill>
            </p:spPr>
            <p:txBody>
              <a:bodyPr/>
              <a:lstStyle/>
              <a:p>
                <a:r>
                  <a:rPr lang="en-US">
                    <a:noFill/>
                  </a:rPr>
                  <a:t> </a:t>
                </a:r>
              </a:p>
            </p:txBody>
          </p:sp>
        </mc:Fallback>
      </mc:AlternateContent>
      <p:sp>
        <p:nvSpPr>
          <p:cNvPr id="22" name="Left Brace 21">
            <a:extLst>
              <a:ext uri="{FF2B5EF4-FFF2-40B4-BE49-F238E27FC236}">
                <a16:creationId xmlns:a16="http://schemas.microsoft.com/office/drawing/2014/main" id="{E6F72BEC-1BC3-7044-B6E1-2C1BF1AEFC31}"/>
              </a:ext>
            </a:extLst>
          </p:cNvPr>
          <p:cNvSpPr/>
          <p:nvPr/>
        </p:nvSpPr>
        <p:spPr>
          <a:xfrm rot="16200000" flipV="1">
            <a:off x="3000430" y="2388496"/>
            <a:ext cx="227986" cy="423359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31897994-4A19-3D4B-A3D5-6D456389E049}"/>
              </a:ext>
            </a:extLst>
          </p:cNvPr>
          <p:cNvSpPr txBox="1"/>
          <p:nvPr/>
        </p:nvSpPr>
        <p:spPr>
          <a:xfrm>
            <a:off x="2124766" y="4619285"/>
            <a:ext cx="2007344" cy="461665"/>
          </a:xfrm>
          <a:prstGeom prst="rect">
            <a:avLst/>
          </a:prstGeom>
          <a:noFill/>
        </p:spPr>
        <p:txBody>
          <a:bodyPr wrap="none" rtlCol="0">
            <a:spAutoFit/>
          </a:bodyPr>
          <a:lstStyle/>
          <a:p>
            <a:r>
              <a:rPr lang="en-US" dirty="0">
                <a:latin typeface="+mn-lt"/>
              </a:rPr>
              <a:t>list of values  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DEE4C1C-887F-8842-95EE-5F54A38BEEE6}"/>
                  </a:ext>
                </a:extLst>
              </p:cNvPr>
              <p:cNvSpPr/>
              <p:nvPr/>
            </p:nvSpPr>
            <p:spPr>
              <a:xfrm>
                <a:off x="3009916" y="1276542"/>
                <a:ext cx="265814" cy="343152"/>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lIns="182880"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oMath>
                  </m:oMathPara>
                </a14:m>
                <a:endParaRPr lang="en-US" dirty="0"/>
              </a:p>
            </p:txBody>
          </p:sp>
        </mc:Choice>
        <mc:Fallback xmlns="">
          <p:sp>
            <p:nvSpPr>
              <p:cNvPr id="24" name="Rectangle 23">
                <a:extLst>
                  <a:ext uri="{FF2B5EF4-FFF2-40B4-BE49-F238E27FC236}">
                    <a16:creationId xmlns:a16="http://schemas.microsoft.com/office/drawing/2014/main" id="{3DEE4C1C-887F-8842-95EE-5F54A38BEEE6}"/>
                  </a:ext>
                </a:extLst>
              </p:cNvPr>
              <p:cNvSpPr>
                <a:spLocks noRot="1" noChangeAspect="1" noMove="1" noResize="1" noEditPoints="1" noAdjustHandles="1" noChangeArrowheads="1" noChangeShapeType="1" noTextEdit="1"/>
              </p:cNvSpPr>
              <p:nvPr/>
            </p:nvSpPr>
            <p:spPr>
              <a:xfrm>
                <a:off x="3009916" y="1276542"/>
                <a:ext cx="265814" cy="343152"/>
              </a:xfrm>
              <a:prstGeom prst="rect">
                <a:avLst/>
              </a:prstGeom>
              <a:blipFill>
                <a:blip r:embed="rId10"/>
                <a:stretch>
                  <a:fillRect/>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025D8A5B-D1FE-3042-AA74-CAE5F9397515}"/>
              </a:ext>
            </a:extLst>
          </p:cNvPr>
          <p:cNvSpPr/>
          <p:nvPr/>
        </p:nvSpPr>
        <p:spPr>
          <a:xfrm>
            <a:off x="1249858" y="3208158"/>
            <a:ext cx="460555" cy="4773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26" name="Oval 25">
            <a:extLst>
              <a:ext uri="{FF2B5EF4-FFF2-40B4-BE49-F238E27FC236}">
                <a16:creationId xmlns:a16="http://schemas.microsoft.com/office/drawing/2014/main" id="{10EA5555-DD04-944E-88DE-0BCC8C53F6FB}"/>
              </a:ext>
            </a:extLst>
          </p:cNvPr>
          <p:cNvSpPr/>
          <p:nvPr/>
        </p:nvSpPr>
        <p:spPr>
          <a:xfrm>
            <a:off x="2363155" y="3208158"/>
            <a:ext cx="460555" cy="4773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27" name="Oval 26">
            <a:extLst>
              <a:ext uri="{FF2B5EF4-FFF2-40B4-BE49-F238E27FC236}">
                <a16:creationId xmlns:a16="http://schemas.microsoft.com/office/drawing/2014/main" id="{DF9AF5AB-A50C-B142-8054-FC346FF5B69A}"/>
              </a:ext>
            </a:extLst>
          </p:cNvPr>
          <p:cNvSpPr/>
          <p:nvPr/>
        </p:nvSpPr>
        <p:spPr>
          <a:xfrm>
            <a:off x="3386044" y="3208158"/>
            <a:ext cx="460555" cy="4773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28" name="Oval 27">
            <a:extLst>
              <a:ext uri="{FF2B5EF4-FFF2-40B4-BE49-F238E27FC236}">
                <a16:creationId xmlns:a16="http://schemas.microsoft.com/office/drawing/2014/main" id="{9418D0F6-1942-7243-B384-202238E4CE14}"/>
              </a:ext>
            </a:extLst>
          </p:cNvPr>
          <p:cNvSpPr/>
          <p:nvPr/>
        </p:nvSpPr>
        <p:spPr>
          <a:xfrm>
            <a:off x="4470922" y="3208158"/>
            <a:ext cx="460555" cy="4773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29" name="Oval 28">
            <a:extLst>
              <a:ext uri="{FF2B5EF4-FFF2-40B4-BE49-F238E27FC236}">
                <a16:creationId xmlns:a16="http://schemas.microsoft.com/office/drawing/2014/main" id="{67B1EE9E-7514-2244-B126-2797EC097E84}"/>
              </a:ext>
            </a:extLst>
          </p:cNvPr>
          <p:cNvSpPr/>
          <p:nvPr/>
        </p:nvSpPr>
        <p:spPr>
          <a:xfrm>
            <a:off x="1820713" y="2570144"/>
            <a:ext cx="460555" cy="4773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30" name="Oval 29">
            <a:extLst>
              <a:ext uri="{FF2B5EF4-FFF2-40B4-BE49-F238E27FC236}">
                <a16:creationId xmlns:a16="http://schemas.microsoft.com/office/drawing/2014/main" id="{7FC68765-D986-6B40-B3C9-6BD262F45D7E}"/>
              </a:ext>
            </a:extLst>
          </p:cNvPr>
          <p:cNvSpPr/>
          <p:nvPr/>
        </p:nvSpPr>
        <p:spPr>
          <a:xfrm>
            <a:off x="3943981" y="2570144"/>
            <a:ext cx="460555" cy="4773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31" name="Oval 30">
            <a:extLst>
              <a:ext uri="{FF2B5EF4-FFF2-40B4-BE49-F238E27FC236}">
                <a16:creationId xmlns:a16="http://schemas.microsoft.com/office/drawing/2014/main" id="{7A770315-86E7-314C-B394-17D6D5522699}"/>
              </a:ext>
            </a:extLst>
          </p:cNvPr>
          <p:cNvSpPr/>
          <p:nvPr/>
        </p:nvSpPr>
        <p:spPr>
          <a:xfrm>
            <a:off x="2874601" y="2027703"/>
            <a:ext cx="460555" cy="4773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cxnSp>
        <p:nvCxnSpPr>
          <p:cNvPr id="32" name="Straight Arrow Connector 31">
            <a:extLst>
              <a:ext uri="{FF2B5EF4-FFF2-40B4-BE49-F238E27FC236}">
                <a16:creationId xmlns:a16="http://schemas.microsoft.com/office/drawing/2014/main" id="{C66E94F9-68F9-7B43-AEDD-76A744EDF75F}"/>
              </a:ext>
            </a:extLst>
          </p:cNvPr>
          <p:cNvCxnSpPr>
            <a:cxnSpLocks/>
          </p:cNvCxnSpPr>
          <p:nvPr/>
        </p:nvCxnSpPr>
        <p:spPr>
          <a:xfrm flipV="1">
            <a:off x="1200663" y="3662094"/>
            <a:ext cx="116642" cy="309124"/>
          </a:xfrm>
          <a:prstGeom prst="straightConnector1">
            <a:avLst/>
          </a:prstGeom>
          <a:ln>
            <a:solidFill>
              <a:srgbClr val="96060B"/>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DD232E8F-F360-7A41-9258-C58C01B24609}"/>
              </a:ext>
            </a:extLst>
          </p:cNvPr>
          <p:cNvCxnSpPr>
            <a:cxnSpLocks/>
          </p:cNvCxnSpPr>
          <p:nvPr/>
        </p:nvCxnSpPr>
        <p:spPr>
          <a:xfrm>
            <a:off x="1601036" y="3659512"/>
            <a:ext cx="116642" cy="309124"/>
          </a:xfrm>
          <a:prstGeom prst="straightConnector1">
            <a:avLst/>
          </a:prstGeom>
          <a:ln>
            <a:solidFill>
              <a:srgbClr val="96060B"/>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9406B47A-69E0-BD4D-9453-C3EFFE3D0BB6}"/>
              </a:ext>
            </a:extLst>
          </p:cNvPr>
          <p:cNvCxnSpPr>
            <a:cxnSpLocks/>
          </p:cNvCxnSpPr>
          <p:nvPr/>
        </p:nvCxnSpPr>
        <p:spPr>
          <a:xfrm flipV="1">
            <a:off x="2313960" y="3675010"/>
            <a:ext cx="116642" cy="309124"/>
          </a:xfrm>
          <a:prstGeom prst="straightConnector1">
            <a:avLst/>
          </a:prstGeom>
          <a:ln>
            <a:solidFill>
              <a:srgbClr val="96060B"/>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964B3D4-EA74-4B40-A7A3-14CA21A6660B}"/>
              </a:ext>
            </a:extLst>
          </p:cNvPr>
          <p:cNvCxnSpPr>
            <a:cxnSpLocks/>
          </p:cNvCxnSpPr>
          <p:nvPr/>
        </p:nvCxnSpPr>
        <p:spPr>
          <a:xfrm>
            <a:off x="2714333" y="3672428"/>
            <a:ext cx="116642" cy="309124"/>
          </a:xfrm>
          <a:prstGeom prst="straightConnector1">
            <a:avLst/>
          </a:prstGeom>
          <a:ln>
            <a:solidFill>
              <a:srgbClr val="96060B"/>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5910D1EF-4E9D-764B-BE09-670A794F5D4B}"/>
              </a:ext>
            </a:extLst>
          </p:cNvPr>
          <p:cNvCxnSpPr>
            <a:cxnSpLocks/>
          </p:cNvCxnSpPr>
          <p:nvPr/>
        </p:nvCxnSpPr>
        <p:spPr>
          <a:xfrm flipV="1">
            <a:off x="3398840" y="3675009"/>
            <a:ext cx="116642" cy="309124"/>
          </a:xfrm>
          <a:prstGeom prst="straightConnector1">
            <a:avLst/>
          </a:prstGeom>
          <a:ln>
            <a:solidFill>
              <a:srgbClr val="96060B"/>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EF0253F5-58AB-F646-ACF9-F16CB8346B22}"/>
              </a:ext>
            </a:extLst>
          </p:cNvPr>
          <p:cNvCxnSpPr>
            <a:cxnSpLocks/>
          </p:cNvCxnSpPr>
          <p:nvPr/>
        </p:nvCxnSpPr>
        <p:spPr>
          <a:xfrm>
            <a:off x="3799213" y="3672427"/>
            <a:ext cx="116642" cy="309124"/>
          </a:xfrm>
          <a:prstGeom prst="straightConnector1">
            <a:avLst/>
          </a:prstGeom>
          <a:ln>
            <a:solidFill>
              <a:srgbClr val="96060B"/>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821C47A0-C2ED-F64A-A46D-9E95DA5A5D67}"/>
              </a:ext>
            </a:extLst>
          </p:cNvPr>
          <p:cNvCxnSpPr>
            <a:cxnSpLocks/>
          </p:cNvCxnSpPr>
          <p:nvPr/>
        </p:nvCxnSpPr>
        <p:spPr>
          <a:xfrm flipV="1">
            <a:off x="4483719" y="3644013"/>
            <a:ext cx="116642" cy="309124"/>
          </a:xfrm>
          <a:prstGeom prst="straightConnector1">
            <a:avLst/>
          </a:prstGeom>
          <a:ln>
            <a:solidFill>
              <a:srgbClr val="96060B"/>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03FBA9FF-4C45-E24B-BE5F-2E0DAD7E6A5D}"/>
              </a:ext>
            </a:extLst>
          </p:cNvPr>
          <p:cNvCxnSpPr>
            <a:cxnSpLocks/>
          </p:cNvCxnSpPr>
          <p:nvPr/>
        </p:nvCxnSpPr>
        <p:spPr>
          <a:xfrm>
            <a:off x="4884092" y="3641431"/>
            <a:ext cx="116642" cy="309124"/>
          </a:xfrm>
          <a:prstGeom prst="straightConnector1">
            <a:avLst/>
          </a:prstGeom>
          <a:ln>
            <a:solidFill>
              <a:srgbClr val="96060B"/>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F97E9FED-178A-6B48-966F-76D81AA8E30A}"/>
              </a:ext>
            </a:extLst>
          </p:cNvPr>
          <p:cNvCxnSpPr>
            <a:cxnSpLocks/>
            <a:stCxn id="25" idx="7"/>
          </p:cNvCxnSpPr>
          <p:nvPr/>
        </p:nvCxnSpPr>
        <p:spPr>
          <a:xfrm flipV="1">
            <a:off x="1642966" y="2946588"/>
            <a:ext cx="167704" cy="331476"/>
          </a:xfrm>
          <a:prstGeom prst="straightConnector1">
            <a:avLst/>
          </a:prstGeom>
          <a:ln>
            <a:solidFill>
              <a:srgbClr val="96060B"/>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7185BFAB-D039-D94B-B4EE-0823678CE03A}"/>
              </a:ext>
            </a:extLst>
          </p:cNvPr>
          <p:cNvCxnSpPr>
            <a:cxnSpLocks/>
          </p:cNvCxnSpPr>
          <p:nvPr/>
        </p:nvCxnSpPr>
        <p:spPr>
          <a:xfrm>
            <a:off x="2260315" y="2962088"/>
            <a:ext cx="216781" cy="300478"/>
          </a:xfrm>
          <a:prstGeom prst="straightConnector1">
            <a:avLst/>
          </a:prstGeom>
          <a:ln>
            <a:solidFill>
              <a:srgbClr val="96060B"/>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7A2FE299-15D9-3E4A-8E11-EFBFA93014C0}"/>
              </a:ext>
            </a:extLst>
          </p:cNvPr>
          <p:cNvCxnSpPr>
            <a:cxnSpLocks/>
          </p:cNvCxnSpPr>
          <p:nvPr/>
        </p:nvCxnSpPr>
        <p:spPr>
          <a:xfrm flipV="1">
            <a:off x="3763651" y="2944005"/>
            <a:ext cx="167704" cy="331476"/>
          </a:xfrm>
          <a:prstGeom prst="straightConnector1">
            <a:avLst/>
          </a:prstGeom>
          <a:ln>
            <a:solidFill>
              <a:srgbClr val="96060B"/>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12BD0BA9-B662-2245-93EF-225A8799D4EA}"/>
              </a:ext>
            </a:extLst>
          </p:cNvPr>
          <p:cNvCxnSpPr>
            <a:cxnSpLocks/>
          </p:cNvCxnSpPr>
          <p:nvPr/>
        </p:nvCxnSpPr>
        <p:spPr>
          <a:xfrm>
            <a:off x="4350004" y="2959505"/>
            <a:ext cx="216781" cy="300478"/>
          </a:xfrm>
          <a:prstGeom prst="straightConnector1">
            <a:avLst/>
          </a:prstGeom>
          <a:ln>
            <a:solidFill>
              <a:srgbClr val="96060B"/>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856F3449-64FE-7041-8A51-55108BF6BA8E}"/>
              </a:ext>
            </a:extLst>
          </p:cNvPr>
          <p:cNvCxnSpPr>
            <a:cxnSpLocks/>
            <a:stCxn id="31" idx="6"/>
          </p:cNvCxnSpPr>
          <p:nvPr/>
        </p:nvCxnSpPr>
        <p:spPr>
          <a:xfrm>
            <a:off x="3335156" y="2266377"/>
            <a:ext cx="722055" cy="296681"/>
          </a:xfrm>
          <a:prstGeom prst="straightConnector1">
            <a:avLst/>
          </a:prstGeom>
          <a:ln>
            <a:solidFill>
              <a:srgbClr val="96060B"/>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2A0CF379-0D5A-E846-A268-3D2F763DE1D7}"/>
              </a:ext>
            </a:extLst>
          </p:cNvPr>
          <p:cNvCxnSpPr>
            <a:cxnSpLocks/>
          </p:cNvCxnSpPr>
          <p:nvPr/>
        </p:nvCxnSpPr>
        <p:spPr>
          <a:xfrm flipH="1">
            <a:off x="2160993" y="2290862"/>
            <a:ext cx="722055" cy="296681"/>
          </a:xfrm>
          <a:prstGeom prst="straightConnector1">
            <a:avLst/>
          </a:prstGeom>
          <a:ln>
            <a:solidFill>
              <a:srgbClr val="96060B"/>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18FA7C89-3C4F-FF4C-A436-EFF5586D0331}"/>
              </a:ext>
            </a:extLst>
          </p:cNvPr>
          <p:cNvCxnSpPr>
            <a:cxnSpLocks/>
          </p:cNvCxnSpPr>
          <p:nvPr/>
        </p:nvCxnSpPr>
        <p:spPr>
          <a:xfrm>
            <a:off x="3145057" y="1667147"/>
            <a:ext cx="1" cy="375239"/>
          </a:xfrm>
          <a:prstGeom prst="straightConnector1">
            <a:avLst/>
          </a:prstGeom>
          <a:ln>
            <a:solidFill>
              <a:srgbClr val="96060B"/>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D0A29166-DE6D-6E4A-8AC0-2760D06C9FF7}"/>
                  </a:ext>
                </a:extLst>
              </p:cNvPr>
              <p:cNvSpPr txBox="1"/>
              <p:nvPr/>
            </p:nvSpPr>
            <p:spPr>
              <a:xfrm>
                <a:off x="5414126" y="1260322"/>
                <a:ext cx="3533596" cy="1200329"/>
              </a:xfrm>
              <a:prstGeom prst="rect">
                <a:avLst/>
              </a:prstGeom>
              <a:noFill/>
              <a:ln>
                <a:solidFill>
                  <a:srgbClr val="96060B"/>
                </a:solidFill>
              </a:ln>
            </p:spPr>
            <p:txBody>
              <a:bodyPr wrap="none" rtlCol="0">
                <a:spAutoFit/>
              </a:bodyPr>
              <a:lstStyle/>
              <a:p>
                <a:r>
                  <a:rPr lang="en-US" dirty="0">
                    <a:latin typeface="+mn-lt"/>
                  </a:rPr>
                  <a:t>Goal:</a:t>
                </a:r>
              </a:p>
              <a:p>
                <a:pPr marL="342900" indent="-342900">
                  <a:buFont typeface="Arial" panose="020B0604020202020204" pitchFamily="34" charset="0"/>
                  <a:buChar char="•"/>
                </a:pPr>
                <a:r>
                  <a:rPr lang="en-US" dirty="0">
                    <a:latin typeface="+mn-lt"/>
                  </a:rPr>
                  <a:t>commit to list S of size n</a:t>
                </a:r>
              </a:p>
              <a:p>
                <a:pPr marL="342900" indent="-342900">
                  <a:buFont typeface="Arial" panose="020B0604020202020204" pitchFamily="34" charset="0"/>
                  <a:buChar char="•"/>
                </a:pPr>
                <a:r>
                  <a:rPr lang="en-US" dirty="0">
                    <a:latin typeface="+mn-lt"/>
                  </a:rPr>
                  <a:t>Later prove   </a:t>
                </a:r>
                <a14:m>
                  <m:oMath xmlns:m="http://schemas.openxmlformats.org/officeDocument/2006/math">
                    <m:r>
                      <a:rPr lang="en-US" i="1" dirty="0" smtClean="0">
                        <a:latin typeface="Cambria Math" panose="02040503050406030204" pitchFamily="18" charset="0"/>
                      </a:rPr>
                      <m:t>𝑆</m:t>
                    </m:r>
                    <m:r>
                      <a:rPr lang="en-US" i="1" dirty="0" smtClean="0">
                        <a:latin typeface="Cambria Math" panose="02040503050406030204" pitchFamily="18" charset="0"/>
                      </a:rPr>
                      <m:t>[</m:t>
                    </m:r>
                    <m:r>
                      <a:rPr lang="en-US" i="1" dirty="0" err="1" smtClean="0">
                        <a:latin typeface="Cambria Math" panose="02040503050406030204" pitchFamily="18" charset="0"/>
                      </a:rPr>
                      <m:t>𝑖</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𝑚</m:t>
                        </m:r>
                      </m:e>
                      <m:sub>
                        <m:r>
                          <a:rPr lang="en-US" i="1" dirty="0" smtClean="0">
                            <a:latin typeface="Cambria Math" panose="02040503050406030204" pitchFamily="18" charset="0"/>
                          </a:rPr>
                          <m:t>𝑖</m:t>
                        </m:r>
                      </m:sub>
                    </m:sSub>
                  </m:oMath>
                </a14:m>
                <a:endParaRPr lang="en-US" baseline="-25000" dirty="0">
                  <a:latin typeface="+mn-lt"/>
                </a:endParaRPr>
              </a:p>
            </p:txBody>
          </p:sp>
        </mc:Choice>
        <mc:Fallback xmlns="">
          <p:sp>
            <p:nvSpPr>
              <p:cNvPr id="47" name="TextBox 46">
                <a:extLst>
                  <a:ext uri="{FF2B5EF4-FFF2-40B4-BE49-F238E27FC236}">
                    <a16:creationId xmlns:a16="http://schemas.microsoft.com/office/drawing/2014/main" id="{D0A29166-DE6D-6E4A-8AC0-2760D06C9FF7}"/>
                  </a:ext>
                </a:extLst>
              </p:cNvPr>
              <p:cNvSpPr txBox="1">
                <a:spLocks noRot="1" noChangeAspect="1" noMove="1" noResize="1" noEditPoints="1" noAdjustHandles="1" noChangeArrowheads="1" noChangeShapeType="1" noTextEdit="1"/>
              </p:cNvSpPr>
              <p:nvPr/>
            </p:nvSpPr>
            <p:spPr>
              <a:xfrm>
                <a:off x="5414126" y="1260322"/>
                <a:ext cx="3533596" cy="1200329"/>
              </a:xfrm>
              <a:prstGeom prst="rect">
                <a:avLst/>
              </a:prstGeom>
              <a:blipFill>
                <a:blip r:embed="rId11"/>
                <a:stretch>
                  <a:fillRect l="-2491" t="-3093" r="-1423" b="-9278"/>
                </a:stretch>
              </a:blipFill>
              <a:ln>
                <a:solidFill>
                  <a:srgbClr val="96060B"/>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D7579D9-5B84-F941-88F1-B93E776B77DF}"/>
                  </a:ext>
                </a:extLst>
              </p:cNvPr>
              <p:cNvSpPr txBox="1"/>
              <p:nvPr/>
            </p:nvSpPr>
            <p:spPr>
              <a:xfrm>
                <a:off x="5401301" y="2764329"/>
                <a:ext cx="3622915" cy="962058"/>
              </a:xfrm>
              <a:prstGeom prst="rect">
                <a:avLst/>
              </a:prstGeom>
              <a:noFill/>
              <a:ln>
                <a:solidFill>
                  <a:srgbClr val="96060B"/>
                </a:solidFill>
              </a:ln>
            </p:spPr>
            <p:txBody>
              <a:bodyPr wrap="none" rtlCol="0">
                <a:spAutoFit/>
              </a:bodyPr>
              <a:lstStyle/>
              <a:p>
                <a:r>
                  <a:rPr lang="en-US" dirty="0">
                    <a:latin typeface="+mn-lt"/>
                  </a:rPr>
                  <a:t>To prove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𝑆</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4</m:t>
                            </m:r>
                          </m:e>
                        </m:d>
                        <m:r>
                          <a:rPr lang="en-US" b="0" i="1" dirty="0" smtClean="0">
                            <a:latin typeface="Cambria Math" panose="02040503050406030204" pitchFamily="18" charset="0"/>
                          </a:rPr>
                          <m:t>= </m:t>
                        </m:r>
                        <m:r>
                          <a:rPr lang="en-US" b="0" i="1" dirty="0" smtClean="0">
                            <a:latin typeface="Cambria Math" panose="02040503050406030204" pitchFamily="18" charset="0"/>
                          </a:rPr>
                          <m:t>𝑚</m:t>
                        </m:r>
                      </m:e>
                      <m:sub>
                        <m:r>
                          <a:rPr lang="en-US" i="1" dirty="0">
                            <a:latin typeface="Cambria Math" panose="02040503050406030204" pitchFamily="18" charset="0"/>
                          </a:rPr>
                          <m:t>4</m:t>
                        </m:r>
                      </m:sub>
                    </m:sSub>
                  </m:oMath>
                </a14:m>
                <a:r>
                  <a:rPr lang="en-US" dirty="0">
                    <a:latin typeface="+mn-lt"/>
                  </a:rPr>
                  <a:t>  ,</a:t>
                </a:r>
              </a:p>
              <a:p>
                <a:pPr>
                  <a:lnSpc>
                    <a:spcPct val="110000"/>
                  </a:lnSpc>
                  <a:spcBef>
                    <a:spcPts val="900"/>
                  </a:spcBef>
                </a:pPr>
                <a:r>
                  <a:rPr lang="en-US" dirty="0">
                    <a:latin typeface="+mn-lt"/>
                  </a:rPr>
                  <a:t>	proof </a:t>
                </a:r>
                <a14:m>
                  <m:oMath xmlns:m="http://schemas.openxmlformats.org/officeDocument/2006/math">
                    <m:r>
                      <m:rPr>
                        <m:sty m:val="p"/>
                      </m:rPr>
                      <a:rPr lang="el-GR" b="0" i="1" dirty="0" smtClean="0">
                        <a:latin typeface="Cambria Math" panose="02040503050406030204" pitchFamily="18" charset="0"/>
                        <a:ea typeface="Cambria Math" panose="02040503050406030204" pitchFamily="18" charset="0"/>
                      </a:rPr>
                      <m:t>π</m:t>
                    </m:r>
                    <m:r>
                      <a:rPr lang="en-US" b="0" i="0" dirty="0" smtClean="0">
                        <a:latin typeface="Cambria Math" panose="02040503050406030204" pitchFamily="18" charset="0"/>
                      </a:rPr>
                      <m:t>= </m:t>
                    </m:r>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i="1" dirty="0" smtClean="0">
                                <a:latin typeface="Cambria Math" panose="02040503050406030204" pitchFamily="18" charset="0"/>
                              </a:rPr>
                              <m:t>3</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6</m:t>
                            </m:r>
                          </m:sub>
                        </m:sSub>
                      </m:e>
                    </m:d>
                  </m:oMath>
                </a14:m>
                <a:endParaRPr lang="en-US" dirty="0">
                  <a:latin typeface="+mn-lt"/>
                </a:endParaRPr>
              </a:p>
            </p:txBody>
          </p:sp>
        </mc:Choice>
        <mc:Fallback xmlns="">
          <p:sp>
            <p:nvSpPr>
              <p:cNvPr id="48" name="TextBox 47">
                <a:extLst>
                  <a:ext uri="{FF2B5EF4-FFF2-40B4-BE49-F238E27FC236}">
                    <a16:creationId xmlns:a16="http://schemas.microsoft.com/office/drawing/2014/main" id="{3D7579D9-5B84-F941-88F1-B93E776B77DF}"/>
                  </a:ext>
                </a:extLst>
              </p:cNvPr>
              <p:cNvSpPr txBox="1">
                <a:spLocks noRot="1" noChangeAspect="1" noMove="1" noResize="1" noEditPoints="1" noAdjustHandles="1" noChangeArrowheads="1" noChangeShapeType="1" noTextEdit="1"/>
              </p:cNvSpPr>
              <p:nvPr/>
            </p:nvSpPr>
            <p:spPr>
              <a:xfrm>
                <a:off x="5401301" y="2764329"/>
                <a:ext cx="3622915" cy="962058"/>
              </a:xfrm>
              <a:prstGeom prst="rect">
                <a:avLst/>
              </a:prstGeom>
              <a:blipFill>
                <a:blip r:embed="rId12"/>
                <a:stretch>
                  <a:fillRect l="-2448" t="-2597" b="-12987"/>
                </a:stretch>
              </a:blipFill>
              <a:ln>
                <a:solidFill>
                  <a:srgbClr val="96060B"/>
                </a:solidFill>
              </a:ln>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2FF60F1C-20F3-D34D-B907-719F1AC374B2}"/>
              </a:ext>
            </a:extLst>
          </p:cNvPr>
          <p:cNvGrpSpPr/>
          <p:nvPr/>
        </p:nvGrpSpPr>
        <p:grpSpPr>
          <a:xfrm>
            <a:off x="1270014" y="1991148"/>
            <a:ext cx="3641645" cy="1194924"/>
            <a:chOff x="1270014" y="1991148"/>
            <a:chExt cx="3641645" cy="1194924"/>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9B0E678-2800-BC4D-ACB6-4560084F2961}"/>
                    </a:ext>
                  </a:extLst>
                </p:cNvPr>
                <p:cNvSpPr txBox="1"/>
                <p:nvPr/>
              </p:nvSpPr>
              <p:spPr>
                <a:xfrm>
                  <a:off x="1270014" y="2677138"/>
                  <a:ext cx="527709"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𝑦</m:t>
                        </m:r>
                        <m:r>
                          <a:rPr lang="en-US" i="1" baseline="-25000" dirty="0" smtClean="0">
                            <a:latin typeface="Cambria Math" panose="02040503050406030204" pitchFamily="18" charset="0"/>
                          </a:rPr>
                          <m:t>1</m:t>
                        </m:r>
                      </m:oMath>
                    </m:oMathPara>
                  </a14:m>
                  <a:endParaRPr lang="en-US" baseline="-25000" dirty="0"/>
                </a:p>
              </p:txBody>
            </p:sp>
          </mc:Choice>
          <mc:Fallback xmlns="">
            <p:sp>
              <p:nvSpPr>
                <p:cNvPr id="50" name="TextBox 49">
                  <a:extLst>
                    <a:ext uri="{FF2B5EF4-FFF2-40B4-BE49-F238E27FC236}">
                      <a16:creationId xmlns:a16="http://schemas.microsoft.com/office/drawing/2014/main" id="{A9B0E678-2800-BC4D-ACB6-4560084F2961}"/>
                    </a:ext>
                  </a:extLst>
                </p:cNvPr>
                <p:cNvSpPr txBox="1">
                  <a:spLocks noRot="1" noChangeAspect="1" noMove="1" noResize="1" noEditPoints="1" noAdjustHandles="1" noChangeArrowheads="1" noChangeShapeType="1" noTextEdit="1"/>
                </p:cNvSpPr>
                <p:nvPr/>
              </p:nvSpPr>
              <p:spPr>
                <a:xfrm>
                  <a:off x="1270014" y="2677138"/>
                  <a:ext cx="527709" cy="453137"/>
                </a:xfrm>
                <a:prstGeom prst="rect">
                  <a:avLst/>
                </a:prstGeom>
                <a:blipFill>
                  <a:blip r:embed="rId13"/>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6096C8D-4DEB-384E-BBE0-005E00C315A6}"/>
                    </a:ext>
                  </a:extLst>
                </p:cNvPr>
                <p:cNvSpPr txBox="1"/>
                <p:nvPr/>
              </p:nvSpPr>
              <p:spPr>
                <a:xfrm>
                  <a:off x="2305819" y="2705552"/>
                  <a:ext cx="547201"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2</m:t>
                            </m:r>
                          </m:sub>
                        </m:sSub>
                      </m:oMath>
                    </m:oMathPara>
                  </a14:m>
                  <a:endParaRPr lang="en-US" baseline="-25000" dirty="0"/>
                </a:p>
              </p:txBody>
            </p:sp>
          </mc:Choice>
          <mc:Fallback xmlns="">
            <p:sp>
              <p:nvSpPr>
                <p:cNvPr id="62" name="TextBox 61">
                  <a:extLst>
                    <a:ext uri="{FF2B5EF4-FFF2-40B4-BE49-F238E27FC236}">
                      <a16:creationId xmlns:a16="http://schemas.microsoft.com/office/drawing/2014/main" id="{E0822D99-A486-DF4E-A3B3-C007B336AA80}"/>
                    </a:ext>
                  </a:extLst>
                </p:cNvPr>
                <p:cNvSpPr txBox="1">
                  <a:spLocks noRot="1" noChangeAspect="1" noMove="1" noResize="1" noEditPoints="1" noAdjustHandles="1" noChangeArrowheads="1" noChangeShapeType="1" noTextEdit="1"/>
                </p:cNvSpPr>
                <p:nvPr/>
              </p:nvSpPr>
              <p:spPr>
                <a:xfrm>
                  <a:off x="2305819" y="2705552"/>
                  <a:ext cx="547201" cy="453137"/>
                </a:xfrm>
                <a:prstGeom prst="rect">
                  <a:avLst/>
                </a:prstGeom>
                <a:blipFill>
                  <a:blip r:embed="rId14"/>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9329507-B7A0-1048-A995-911D6A0C8885}"/>
                    </a:ext>
                  </a:extLst>
                </p:cNvPr>
                <p:cNvSpPr txBox="1"/>
                <p:nvPr/>
              </p:nvSpPr>
              <p:spPr>
                <a:xfrm>
                  <a:off x="3419290" y="2720019"/>
                  <a:ext cx="547201"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3</m:t>
                            </m:r>
                          </m:sub>
                        </m:sSub>
                      </m:oMath>
                    </m:oMathPara>
                  </a14:m>
                  <a:endParaRPr lang="en-US" baseline="-25000" dirty="0"/>
                </a:p>
              </p:txBody>
            </p:sp>
          </mc:Choice>
          <mc:Fallback xmlns="">
            <p:sp>
              <p:nvSpPr>
                <p:cNvPr id="63" name="TextBox 62">
                  <a:extLst>
                    <a:ext uri="{FF2B5EF4-FFF2-40B4-BE49-F238E27FC236}">
                      <a16:creationId xmlns:a16="http://schemas.microsoft.com/office/drawing/2014/main" id="{A37C58AE-86EC-D94E-9529-175C7D4363A6}"/>
                    </a:ext>
                  </a:extLst>
                </p:cNvPr>
                <p:cNvSpPr txBox="1">
                  <a:spLocks noRot="1" noChangeAspect="1" noMove="1" noResize="1" noEditPoints="1" noAdjustHandles="1" noChangeArrowheads="1" noChangeShapeType="1" noTextEdit="1"/>
                </p:cNvSpPr>
                <p:nvPr/>
              </p:nvSpPr>
              <p:spPr>
                <a:xfrm>
                  <a:off x="3419290" y="2720019"/>
                  <a:ext cx="547201" cy="453137"/>
                </a:xfrm>
                <a:prstGeom prst="rect">
                  <a:avLst/>
                </a:prstGeom>
                <a:blipFill>
                  <a:blip r:embed="rId15"/>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1978EED-CA66-4243-8676-F55CB33304D3}"/>
                    </a:ext>
                  </a:extLst>
                </p:cNvPr>
                <p:cNvSpPr txBox="1"/>
                <p:nvPr/>
              </p:nvSpPr>
              <p:spPr>
                <a:xfrm>
                  <a:off x="4377603" y="2732935"/>
                  <a:ext cx="534056"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4</m:t>
                            </m:r>
                          </m:sub>
                        </m:sSub>
                      </m:oMath>
                    </m:oMathPara>
                  </a14:m>
                  <a:endParaRPr lang="en-US" baseline="-25000" dirty="0"/>
                </a:p>
              </p:txBody>
            </p:sp>
          </mc:Choice>
          <mc:Fallback xmlns="">
            <p:sp>
              <p:nvSpPr>
                <p:cNvPr id="64" name="TextBox 63">
                  <a:extLst>
                    <a:ext uri="{FF2B5EF4-FFF2-40B4-BE49-F238E27FC236}">
                      <a16:creationId xmlns:a16="http://schemas.microsoft.com/office/drawing/2014/main" id="{9799F141-58A0-D94B-9142-1524E8917620}"/>
                    </a:ext>
                  </a:extLst>
                </p:cNvPr>
                <p:cNvSpPr txBox="1">
                  <a:spLocks noRot="1" noChangeAspect="1" noMove="1" noResize="1" noEditPoints="1" noAdjustHandles="1" noChangeArrowheads="1" noChangeShapeType="1" noTextEdit="1"/>
                </p:cNvSpPr>
                <p:nvPr/>
              </p:nvSpPr>
              <p:spPr>
                <a:xfrm>
                  <a:off x="4377603" y="2732935"/>
                  <a:ext cx="534056" cy="453137"/>
                </a:xfrm>
                <a:prstGeom prst="rect">
                  <a:avLst/>
                </a:prstGeom>
                <a:blipFill>
                  <a:blip r:embed="rId16"/>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1B97931-D3A9-3248-804E-C143CC336BF9}"/>
                    </a:ext>
                  </a:extLst>
                </p:cNvPr>
                <p:cNvSpPr txBox="1"/>
                <p:nvPr/>
              </p:nvSpPr>
              <p:spPr>
                <a:xfrm>
                  <a:off x="2192172" y="1991148"/>
                  <a:ext cx="547201"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5</m:t>
                            </m:r>
                          </m:sub>
                        </m:sSub>
                      </m:oMath>
                    </m:oMathPara>
                  </a14:m>
                  <a:endParaRPr lang="en-US" baseline="-25000" dirty="0"/>
                </a:p>
              </p:txBody>
            </p:sp>
          </mc:Choice>
          <mc:Fallback xmlns="">
            <p:sp>
              <p:nvSpPr>
                <p:cNvPr id="65" name="TextBox 64">
                  <a:extLst>
                    <a:ext uri="{FF2B5EF4-FFF2-40B4-BE49-F238E27FC236}">
                      <a16:creationId xmlns:a16="http://schemas.microsoft.com/office/drawing/2014/main" id="{AEDC78E1-8EC8-6F42-9FCD-A515F84839E5}"/>
                    </a:ext>
                  </a:extLst>
                </p:cNvPr>
                <p:cNvSpPr txBox="1">
                  <a:spLocks noRot="1" noChangeAspect="1" noMove="1" noResize="1" noEditPoints="1" noAdjustHandles="1" noChangeArrowheads="1" noChangeShapeType="1" noTextEdit="1"/>
                </p:cNvSpPr>
                <p:nvPr/>
              </p:nvSpPr>
              <p:spPr>
                <a:xfrm>
                  <a:off x="2192172" y="1991148"/>
                  <a:ext cx="547201" cy="453137"/>
                </a:xfrm>
                <a:prstGeom prst="rect">
                  <a:avLst/>
                </a:prstGeom>
                <a:blipFill>
                  <a:blip r:embed="rId17"/>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3506A15-BEF3-ED43-9259-0399765E92B5}"/>
                    </a:ext>
                  </a:extLst>
                </p:cNvPr>
                <p:cNvSpPr txBox="1"/>
                <p:nvPr/>
              </p:nvSpPr>
              <p:spPr>
                <a:xfrm>
                  <a:off x="3522552" y="2018512"/>
                  <a:ext cx="547201"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6</m:t>
                            </m:r>
                          </m:sub>
                        </m:sSub>
                      </m:oMath>
                    </m:oMathPara>
                  </a14:m>
                  <a:endParaRPr lang="en-US" baseline="-25000" dirty="0"/>
                </a:p>
              </p:txBody>
            </p:sp>
          </mc:Choice>
          <mc:Fallback xmlns="">
            <p:sp>
              <p:nvSpPr>
                <p:cNvPr id="55" name="TextBox 54">
                  <a:extLst>
                    <a:ext uri="{FF2B5EF4-FFF2-40B4-BE49-F238E27FC236}">
                      <a16:creationId xmlns:a16="http://schemas.microsoft.com/office/drawing/2014/main" id="{F3506A15-BEF3-ED43-9259-0399765E92B5}"/>
                    </a:ext>
                  </a:extLst>
                </p:cNvPr>
                <p:cNvSpPr txBox="1">
                  <a:spLocks noRot="1" noChangeAspect="1" noMove="1" noResize="1" noEditPoints="1" noAdjustHandles="1" noChangeArrowheads="1" noChangeShapeType="1" noTextEdit="1"/>
                </p:cNvSpPr>
                <p:nvPr/>
              </p:nvSpPr>
              <p:spPr>
                <a:xfrm>
                  <a:off x="3522552" y="2018512"/>
                  <a:ext cx="547201" cy="453137"/>
                </a:xfrm>
                <a:prstGeom prst="rect">
                  <a:avLst/>
                </a:prstGeom>
                <a:blipFill>
                  <a:blip r:embed="rId18"/>
                  <a:stretch>
                    <a:fillRect b="-1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073B058-F562-9B44-BC3B-5B51B66B2A5B}"/>
                  </a:ext>
                </a:extLst>
              </p:cNvPr>
              <p:cNvSpPr txBox="1"/>
              <p:nvPr/>
            </p:nvSpPr>
            <p:spPr>
              <a:xfrm>
                <a:off x="5724861" y="3947973"/>
                <a:ext cx="3033651" cy="461665"/>
              </a:xfrm>
              <a:prstGeom prst="rect">
                <a:avLst/>
              </a:prstGeom>
              <a:solidFill>
                <a:schemeClr val="bg1">
                  <a:lumMod val="85000"/>
                </a:schemeClr>
              </a:solidFill>
            </p:spPr>
            <p:txBody>
              <a:bodyPr wrap="none" rtlCol="0">
                <a:spAutoFit/>
              </a:bodyPr>
              <a:lstStyle/>
              <a:p>
                <a:r>
                  <a:rPr lang="en-US" dirty="0">
                    <a:latin typeface="+mn-lt"/>
                  </a:rPr>
                  <a:t>length of proof:  </a:t>
                </a:r>
                <a14:m>
                  <m:oMath xmlns:m="http://schemas.openxmlformats.org/officeDocument/2006/math">
                    <m:r>
                      <m:rPr>
                        <m:sty m:val="p"/>
                      </m:rPr>
                      <a:rPr lang="en-US" i="1" dirty="0">
                        <a:latin typeface="Cambria Math" panose="02040503050406030204" pitchFamily="18" charset="0"/>
                      </a:rPr>
                      <m:t>log</m:t>
                    </m:r>
                    <m:r>
                      <a:rPr lang="en-US" b="0" i="1" baseline="-25000" dirty="0" smtClean="0">
                        <a:latin typeface="Cambria Math" panose="02040503050406030204" pitchFamily="18" charset="0"/>
                      </a:rPr>
                      <m:t>2</m:t>
                    </m:r>
                    <m:r>
                      <a:rPr lang="en-US" i="1" dirty="0">
                        <a:latin typeface="Cambria Math" panose="02040503050406030204" pitchFamily="18" charset="0"/>
                      </a:rPr>
                      <m:t> </m:t>
                    </m:r>
                    <m:r>
                      <a:rPr lang="en-US" b="0" i="1" dirty="0" smtClean="0">
                        <a:latin typeface="Cambria Math" panose="02040503050406030204" pitchFamily="18" charset="0"/>
                      </a:rPr>
                      <m:t>𝑛</m:t>
                    </m:r>
                  </m:oMath>
                </a14:m>
                <a:endParaRPr lang="en-US" dirty="0"/>
              </a:p>
            </p:txBody>
          </p:sp>
        </mc:Choice>
        <mc:Fallback xmlns="">
          <p:sp>
            <p:nvSpPr>
              <p:cNvPr id="57" name="TextBox 56">
                <a:extLst>
                  <a:ext uri="{FF2B5EF4-FFF2-40B4-BE49-F238E27FC236}">
                    <a16:creationId xmlns:a16="http://schemas.microsoft.com/office/drawing/2014/main" id="{C073B058-F562-9B44-BC3B-5B51B66B2A5B}"/>
                  </a:ext>
                </a:extLst>
              </p:cNvPr>
              <p:cNvSpPr txBox="1">
                <a:spLocks noRot="1" noChangeAspect="1" noMove="1" noResize="1" noEditPoints="1" noAdjustHandles="1" noChangeArrowheads="1" noChangeShapeType="1" noTextEdit="1"/>
              </p:cNvSpPr>
              <p:nvPr/>
            </p:nvSpPr>
            <p:spPr>
              <a:xfrm>
                <a:off x="5724861" y="3947973"/>
                <a:ext cx="3033651" cy="461665"/>
              </a:xfrm>
              <a:prstGeom prst="rect">
                <a:avLst/>
              </a:prstGeom>
              <a:blipFill>
                <a:blip r:embed="rId19"/>
                <a:stretch>
                  <a:fillRect l="-2917" t="-8108" b="-29730"/>
                </a:stretch>
              </a:blipFill>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C259C2FE-AAFA-9E42-95DC-AAEFAF93C274}"/>
              </a:ext>
            </a:extLst>
          </p:cNvPr>
          <p:cNvGrpSpPr/>
          <p:nvPr/>
        </p:nvGrpSpPr>
        <p:grpSpPr>
          <a:xfrm>
            <a:off x="63399" y="1237609"/>
            <a:ext cx="2684244" cy="461665"/>
            <a:chOff x="63399" y="1237609"/>
            <a:chExt cx="2684244" cy="461665"/>
          </a:xfrm>
        </p:grpSpPr>
        <p:sp>
          <p:nvSpPr>
            <p:cNvPr id="58" name="TextBox 57">
              <a:extLst>
                <a:ext uri="{FF2B5EF4-FFF2-40B4-BE49-F238E27FC236}">
                  <a16:creationId xmlns:a16="http://schemas.microsoft.com/office/drawing/2014/main" id="{2CB8EEDA-E77A-D246-8416-B4741EAF301A}"/>
                </a:ext>
              </a:extLst>
            </p:cNvPr>
            <p:cNvSpPr txBox="1"/>
            <p:nvPr/>
          </p:nvSpPr>
          <p:spPr>
            <a:xfrm>
              <a:off x="63399" y="1237609"/>
              <a:ext cx="1798249" cy="461665"/>
            </a:xfrm>
            <a:prstGeom prst="rect">
              <a:avLst/>
            </a:prstGeom>
            <a:noFill/>
            <a:ln>
              <a:solidFill>
                <a:schemeClr val="accent1"/>
              </a:solidFill>
            </a:ln>
          </p:spPr>
          <p:txBody>
            <a:bodyPr wrap="none" rtlCol="0">
              <a:spAutoFit/>
            </a:bodyPr>
            <a:lstStyle/>
            <a:p>
              <a:pPr algn="l"/>
              <a:r>
                <a:rPr lang="en-US" dirty="0">
                  <a:latin typeface="+mn-lt"/>
                </a:rPr>
                <a:t>commitment</a:t>
              </a:r>
            </a:p>
          </p:txBody>
        </p:sp>
        <p:cxnSp>
          <p:nvCxnSpPr>
            <p:cNvPr id="59" name="Straight Arrow Connector 58">
              <a:extLst>
                <a:ext uri="{FF2B5EF4-FFF2-40B4-BE49-F238E27FC236}">
                  <a16:creationId xmlns:a16="http://schemas.microsoft.com/office/drawing/2014/main" id="{EFD1821D-AC55-6145-9D8B-C9923EDC4BDD}"/>
                </a:ext>
              </a:extLst>
            </p:cNvPr>
            <p:cNvCxnSpPr>
              <a:cxnSpLocks/>
            </p:cNvCxnSpPr>
            <p:nvPr/>
          </p:nvCxnSpPr>
          <p:spPr>
            <a:xfrm>
              <a:off x="1911759" y="1448118"/>
              <a:ext cx="8358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2557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48" grpId="0" animBg="1"/>
      <p:bldP spid="5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FD1D0-F27B-C246-9CFB-256892CEA968}"/>
              </a:ext>
            </a:extLst>
          </p:cNvPr>
          <p:cNvSpPr>
            <a:spLocks noGrp="1"/>
          </p:cNvSpPr>
          <p:nvPr>
            <p:ph type="title"/>
          </p:nvPr>
        </p:nvSpPr>
        <p:spPr/>
        <p:txBody>
          <a:bodyPr>
            <a:normAutofit fontScale="90000"/>
          </a:bodyPr>
          <a:lstStyle/>
          <a:p>
            <a:r>
              <a:rPr lang="en-US" dirty="0"/>
              <a:t>Merkle tree     </a:t>
            </a:r>
            <a:r>
              <a:rPr lang="en-US" sz="2200" dirty="0"/>
              <a:t>(Merkle 1989)</a:t>
            </a:r>
            <a:endParaRPr lang="en-US" dirty="0"/>
          </a:p>
        </p:txBody>
      </p:sp>
      <p:sp>
        <p:nvSpPr>
          <p:cNvPr id="4" name="Rectangle 3">
            <a:extLst>
              <a:ext uri="{FF2B5EF4-FFF2-40B4-BE49-F238E27FC236}">
                <a16:creationId xmlns:a16="http://schemas.microsoft.com/office/drawing/2014/main" id="{FEF1E274-5CBB-CD46-800A-A31AB60BE682}"/>
              </a:ext>
            </a:extLst>
          </p:cNvPr>
          <p:cNvSpPr/>
          <p:nvPr/>
        </p:nvSpPr>
        <p:spPr>
          <a:xfrm>
            <a:off x="2041484" y="3947973"/>
            <a:ext cx="501371" cy="329181"/>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2C51F39-EA04-CF43-9F08-37F5610BD613}"/>
              </a:ext>
            </a:extLst>
          </p:cNvPr>
          <p:cNvSpPr/>
          <p:nvPr/>
        </p:nvSpPr>
        <p:spPr>
          <a:xfrm>
            <a:off x="1267042" y="2785247"/>
            <a:ext cx="454025" cy="329181"/>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AD41E9-8B31-6048-B7CA-CF68668E9EFC}"/>
              </a:ext>
            </a:extLst>
          </p:cNvPr>
          <p:cNvSpPr/>
          <p:nvPr/>
        </p:nvSpPr>
        <p:spPr>
          <a:xfrm>
            <a:off x="3498383" y="2087605"/>
            <a:ext cx="550381" cy="329181"/>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903D8E0-4E79-0B4C-9DDD-092D6DC1600B}"/>
              </a:ext>
            </a:extLst>
          </p:cNvPr>
          <p:cNvSpPr/>
          <p:nvPr/>
        </p:nvSpPr>
        <p:spPr>
          <a:xfrm>
            <a:off x="2642290" y="3950555"/>
            <a:ext cx="496947" cy="32918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5A08BDC-BBF4-044F-823E-CDC1D473DAD5}"/>
                  </a:ext>
                </a:extLst>
              </p:cNvPr>
              <p:cNvSpPr txBox="1"/>
              <p:nvPr/>
            </p:nvSpPr>
            <p:spPr>
              <a:xfrm>
                <a:off x="947136" y="3826599"/>
                <a:ext cx="614271"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𝑚</m:t>
                      </m:r>
                      <m:r>
                        <a:rPr lang="en-US" i="1" baseline="-25000" dirty="0" smtClean="0">
                          <a:latin typeface="Cambria Math" panose="02040503050406030204" pitchFamily="18" charset="0"/>
                        </a:rPr>
                        <m:t>1</m:t>
                      </m:r>
                    </m:oMath>
                  </m:oMathPara>
                </a14:m>
                <a:endParaRPr lang="en-US" baseline="-25000" dirty="0"/>
              </a:p>
            </p:txBody>
          </p:sp>
        </mc:Choice>
        <mc:Fallback xmlns="">
          <p:sp>
            <p:nvSpPr>
              <p:cNvPr id="14" name="TextBox 13">
                <a:extLst>
                  <a:ext uri="{FF2B5EF4-FFF2-40B4-BE49-F238E27FC236}">
                    <a16:creationId xmlns:a16="http://schemas.microsoft.com/office/drawing/2014/main" id="{B5A08BDC-BBF4-044F-823E-CDC1D473DAD5}"/>
                  </a:ext>
                </a:extLst>
              </p:cNvPr>
              <p:cNvSpPr txBox="1">
                <a:spLocks noRot="1" noChangeAspect="1" noMove="1" noResize="1" noEditPoints="1" noAdjustHandles="1" noChangeArrowheads="1" noChangeShapeType="1" noTextEdit="1"/>
              </p:cNvSpPr>
              <p:nvPr/>
            </p:nvSpPr>
            <p:spPr>
              <a:xfrm>
                <a:off x="947136" y="3826599"/>
                <a:ext cx="614271" cy="453137"/>
              </a:xfrm>
              <a:prstGeom prst="rect">
                <a:avLst/>
              </a:prstGeom>
              <a:blipFill>
                <a:blip r:embed="rId2"/>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99DDDA3-0190-8547-96E6-65DA34E153B0}"/>
                  </a:ext>
                </a:extLst>
              </p:cNvPr>
              <p:cNvSpPr txBox="1"/>
              <p:nvPr/>
            </p:nvSpPr>
            <p:spPr>
              <a:xfrm>
                <a:off x="1471741" y="3826599"/>
                <a:ext cx="643060"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2</m:t>
                          </m:r>
                        </m:sub>
                      </m:sSub>
                    </m:oMath>
                  </m:oMathPara>
                </a14:m>
                <a:endParaRPr lang="en-US" baseline="-25000" dirty="0"/>
              </a:p>
            </p:txBody>
          </p:sp>
        </mc:Choice>
        <mc:Fallback xmlns="">
          <p:sp>
            <p:nvSpPr>
              <p:cNvPr id="15" name="TextBox 14">
                <a:extLst>
                  <a:ext uri="{FF2B5EF4-FFF2-40B4-BE49-F238E27FC236}">
                    <a16:creationId xmlns:a16="http://schemas.microsoft.com/office/drawing/2014/main" id="{099DDDA3-0190-8547-96E6-65DA34E153B0}"/>
                  </a:ext>
                </a:extLst>
              </p:cNvPr>
              <p:cNvSpPr txBox="1">
                <a:spLocks noRot="1" noChangeAspect="1" noMove="1" noResize="1" noEditPoints="1" noAdjustHandles="1" noChangeArrowheads="1" noChangeShapeType="1" noTextEdit="1"/>
              </p:cNvSpPr>
              <p:nvPr/>
            </p:nvSpPr>
            <p:spPr>
              <a:xfrm>
                <a:off x="1471741" y="3826599"/>
                <a:ext cx="643060" cy="453137"/>
              </a:xfrm>
              <a:prstGeom prst="rect">
                <a:avLst/>
              </a:prstGeom>
              <a:blipFill>
                <a:blip r:embed="rId3"/>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BBE33CA-F160-BC47-A516-07D39356FA35}"/>
                  </a:ext>
                </a:extLst>
              </p:cNvPr>
              <p:cNvSpPr txBox="1"/>
              <p:nvPr/>
            </p:nvSpPr>
            <p:spPr>
              <a:xfrm>
                <a:off x="2022121" y="3826599"/>
                <a:ext cx="643061"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3</m:t>
                          </m:r>
                        </m:sub>
                      </m:sSub>
                    </m:oMath>
                  </m:oMathPara>
                </a14:m>
                <a:endParaRPr lang="en-US" baseline="-25000" dirty="0"/>
              </a:p>
            </p:txBody>
          </p:sp>
        </mc:Choice>
        <mc:Fallback xmlns="">
          <p:sp>
            <p:nvSpPr>
              <p:cNvPr id="16" name="TextBox 15">
                <a:extLst>
                  <a:ext uri="{FF2B5EF4-FFF2-40B4-BE49-F238E27FC236}">
                    <a16:creationId xmlns:a16="http://schemas.microsoft.com/office/drawing/2014/main" id="{6BBE33CA-F160-BC47-A516-07D39356FA35}"/>
                  </a:ext>
                </a:extLst>
              </p:cNvPr>
              <p:cNvSpPr txBox="1">
                <a:spLocks noRot="1" noChangeAspect="1" noMove="1" noResize="1" noEditPoints="1" noAdjustHandles="1" noChangeArrowheads="1" noChangeShapeType="1" noTextEdit="1"/>
              </p:cNvSpPr>
              <p:nvPr/>
            </p:nvSpPr>
            <p:spPr>
              <a:xfrm>
                <a:off x="2022121" y="3826599"/>
                <a:ext cx="643061" cy="453137"/>
              </a:xfrm>
              <a:prstGeom prst="rect">
                <a:avLst/>
              </a:prstGeom>
              <a:blipFill>
                <a:blip r:embed="rId4"/>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21D768E-12D3-1849-9661-E9CC0D9CB014}"/>
                  </a:ext>
                </a:extLst>
              </p:cNvPr>
              <p:cNvSpPr txBox="1"/>
              <p:nvPr/>
            </p:nvSpPr>
            <p:spPr>
              <a:xfrm>
                <a:off x="2572501" y="3826599"/>
                <a:ext cx="667106"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4</m:t>
                          </m:r>
                        </m:sub>
                      </m:sSub>
                    </m:oMath>
                  </m:oMathPara>
                </a14:m>
                <a:endParaRPr lang="en-US" baseline="-25000" dirty="0"/>
              </a:p>
            </p:txBody>
          </p:sp>
        </mc:Choice>
        <mc:Fallback xmlns="">
          <p:sp>
            <p:nvSpPr>
              <p:cNvPr id="17" name="TextBox 16">
                <a:extLst>
                  <a:ext uri="{FF2B5EF4-FFF2-40B4-BE49-F238E27FC236}">
                    <a16:creationId xmlns:a16="http://schemas.microsoft.com/office/drawing/2014/main" id="{A21D768E-12D3-1849-9661-E9CC0D9CB014}"/>
                  </a:ext>
                </a:extLst>
              </p:cNvPr>
              <p:cNvSpPr txBox="1">
                <a:spLocks noRot="1" noChangeAspect="1" noMove="1" noResize="1" noEditPoints="1" noAdjustHandles="1" noChangeArrowheads="1" noChangeShapeType="1" noTextEdit="1"/>
              </p:cNvSpPr>
              <p:nvPr/>
            </p:nvSpPr>
            <p:spPr>
              <a:xfrm>
                <a:off x="2572501" y="3826599"/>
                <a:ext cx="667106" cy="453137"/>
              </a:xfrm>
              <a:prstGeom prst="rect">
                <a:avLst/>
              </a:prstGeom>
              <a:blipFill>
                <a:blip r:embed="rId5"/>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B80DE9A-05B7-DA45-8F25-99E0C1CC18A6}"/>
                  </a:ext>
                </a:extLst>
              </p:cNvPr>
              <p:cNvSpPr txBox="1"/>
              <p:nvPr/>
            </p:nvSpPr>
            <p:spPr>
              <a:xfrm>
                <a:off x="3122882" y="3826599"/>
                <a:ext cx="667106"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5</m:t>
                          </m:r>
                        </m:sub>
                      </m:sSub>
                    </m:oMath>
                  </m:oMathPara>
                </a14:m>
                <a:endParaRPr lang="en-US" baseline="-25000" dirty="0"/>
              </a:p>
            </p:txBody>
          </p:sp>
        </mc:Choice>
        <mc:Fallback xmlns="">
          <p:sp>
            <p:nvSpPr>
              <p:cNvPr id="18" name="TextBox 17">
                <a:extLst>
                  <a:ext uri="{FF2B5EF4-FFF2-40B4-BE49-F238E27FC236}">
                    <a16:creationId xmlns:a16="http://schemas.microsoft.com/office/drawing/2014/main" id="{6B80DE9A-05B7-DA45-8F25-99E0C1CC18A6}"/>
                  </a:ext>
                </a:extLst>
              </p:cNvPr>
              <p:cNvSpPr txBox="1">
                <a:spLocks noRot="1" noChangeAspect="1" noMove="1" noResize="1" noEditPoints="1" noAdjustHandles="1" noChangeArrowheads="1" noChangeShapeType="1" noTextEdit="1"/>
              </p:cNvSpPr>
              <p:nvPr/>
            </p:nvSpPr>
            <p:spPr>
              <a:xfrm>
                <a:off x="3122882" y="3826599"/>
                <a:ext cx="667106" cy="453137"/>
              </a:xfrm>
              <a:prstGeom prst="rect">
                <a:avLst/>
              </a:prstGeom>
              <a:blipFill>
                <a:blip r:embed="rId6"/>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364D556-C0E0-5242-92DE-13256043F5EE}"/>
                  </a:ext>
                </a:extLst>
              </p:cNvPr>
              <p:cNvSpPr txBox="1"/>
              <p:nvPr/>
            </p:nvSpPr>
            <p:spPr>
              <a:xfrm>
                <a:off x="4223642" y="3826599"/>
                <a:ext cx="667106"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7</m:t>
                          </m:r>
                        </m:sub>
                      </m:sSub>
                    </m:oMath>
                  </m:oMathPara>
                </a14:m>
                <a:endParaRPr lang="en-US" baseline="-25000" dirty="0"/>
              </a:p>
            </p:txBody>
          </p:sp>
        </mc:Choice>
        <mc:Fallback xmlns="">
          <p:sp>
            <p:nvSpPr>
              <p:cNvPr id="19" name="TextBox 18">
                <a:extLst>
                  <a:ext uri="{FF2B5EF4-FFF2-40B4-BE49-F238E27FC236}">
                    <a16:creationId xmlns:a16="http://schemas.microsoft.com/office/drawing/2014/main" id="{F364D556-C0E0-5242-92DE-13256043F5EE}"/>
                  </a:ext>
                </a:extLst>
              </p:cNvPr>
              <p:cNvSpPr txBox="1">
                <a:spLocks noRot="1" noChangeAspect="1" noMove="1" noResize="1" noEditPoints="1" noAdjustHandles="1" noChangeArrowheads="1" noChangeShapeType="1" noTextEdit="1"/>
              </p:cNvSpPr>
              <p:nvPr/>
            </p:nvSpPr>
            <p:spPr>
              <a:xfrm>
                <a:off x="4223642" y="3826599"/>
                <a:ext cx="667106" cy="453137"/>
              </a:xfrm>
              <a:prstGeom prst="rect">
                <a:avLst/>
              </a:prstGeom>
              <a:blipFill>
                <a:blip r:embed="rId7"/>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29121DB-D5D2-C74B-93B3-63E5874FA57A}"/>
                  </a:ext>
                </a:extLst>
              </p:cNvPr>
              <p:cNvSpPr txBox="1"/>
              <p:nvPr/>
            </p:nvSpPr>
            <p:spPr>
              <a:xfrm>
                <a:off x="3673262" y="3826599"/>
                <a:ext cx="667106"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6</m:t>
                          </m:r>
                        </m:sub>
                      </m:sSub>
                    </m:oMath>
                  </m:oMathPara>
                </a14:m>
                <a:endParaRPr lang="en-US" baseline="-25000" dirty="0"/>
              </a:p>
            </p:txBody>
          </p:sp>
        </mc:Choice>
        <mc:Fallback xmlns="">
          <p:sp>
            <p:nvSpPr>
              <p:cNvPr id="20" name="TextBox 19">
                <a:extLst>
                  <a:ext uri="{FF2B5EF4-FFF2-40B4-BE49-F238E27FC236}">
                    <a16:creationId xmlns:a16="http://schemas.microsoft.com/office/drawing/2014/main" id="{329121DB-D5D2-C74B-93B3-63E5874FA57A}"/>
                  </a:ext>
                </a:extLst>
              </p:cNvPr>
              <p:cNvSpPr txBox="1">
                <a:spLocks noRot="1" noChangeAspect="1" noMove="1" noResize="1" noEditPoints="1" noAdjustHandles="1" noChangeArrowheads="1" noChangeShapeType="1" noTextEdit="1"/>
              </p:cNvSpPr>
              <p:nvPr/>
            </p:nvSpPr>
            <p:spPr>
              <a:xfrm>
                <a:off x="3673262" y="3826599"/>
                <a:ext cx="667106" cy="453137"/>
              </a:xfrm>
              <a:prstGeom prst="rect">
                <a:avLst/>
              </a:prstGeom>
              <a:blipFill>
                <a:blip r:embed="rId8"/>
                <a:stretch>
                  <a:fillRect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03E7E67-5330-524F-8F01-53F6BEA2B800}"/>
                  </a:ext>
                </a:extLst>
              </p:cNvPr>
              <p:cNvSpPr txBox="1"/>
              <p:nvPr/>
            </p:nvSpPr>
            <p:spPr>
              <a:xfrm>
                <a:off x="4774024" y="3826599"/>
                <a:ext cx="667106"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b="0" i="1" dirty="0" smtClean="0">
                              <a:latin typeface="Cambria Math" panose="02040503050406030204" pitchFamily="18" charset="0"/>
                            </a:rPr>
                            <m:t>8</m:t>
                          </m:r>
                        </m:sub>
                      </m:sSub>
                    </m:oMath>
                  </m:oMathPara>
                </a14:m>
                <a:endParaRPr lang="en-US" baseline="-25000" dirty="0"/>
              </a:p>
            </p:txBody>
          </p:sp>
        </mc:Choice>
        <mc:Fallback xmlns="">
          <p:sp>
            <p:nvSpPr>
              <p:cNvPr id="21" name="TextBox 20">
                <a:extLst>
                  <a:ext uri="{FF2B5EF4-FFF2-40B4-BE49-F238E27FC236}">
                    <a16:creationId xmlns:a16="http://schemas.microsoft.com/office/drawing/2014/main" id="{E03E7E67-5330-524F-8F01-53F6BEA2B800}"/>
                  </a:ext>
                </a:extLst>
              </p:cNvPr>
              <p:cNvSpPr txBox="1">
                <a:spLocks noRot="1" noChangeAspect="1" noMove="1" noResize="1" noEditPoints="1" noAdjustHandles="1" noChangeArrowheads="1" noChangeShapeType="1" noTextEdit="1"/>
              </p:cNvSpPr>
              <p:nvPr/>
            </p:nvSpPr>
            <p:spPr>
              <a:xfrm>
                <a:off x="4774024" y="3826599"/>
                <a:ext cx="667106" cy="453137"/>
              </a:xfrm>
              <a:prstGeom prst="rect">
                <a:avLst/>
              </a:prstGeom>
              <a:blipFill>
                <a:blip r:embed="rId9"/>
                <a:stretch>
                  <a:fillRect b="-5714"/>
                </a:stretch>
              </a:blipFill>
            </p:spPr>
            <p:txBody>
              <a:bodyPr/>
              <a:lstStyle/>
              <a:p>
                <a:r>
                  <a:rPr lang="en-US">
                    <a:noFill/>
                  </a:rPr>
                  <a:t> </a:t>
                </a:r>
              </a:p>
            </p:txBody>
          </p:sp>
        </mc:Fallback>
      </mc:AlternateContent>
      <p:sp>
        <p:nvSpPr>
          <p:cNvPr id="22" name="Left Brace 21">
            <a:extLst>
              <a:ext uri="{FF2B5EF4-FFF2-40B4-BE49-F238E27FC236}">
                <a16:creationId xmlns:a16="http://schemas.microsoft.com/office/drawing/2014/main" id="{E6F72BEC-1BC3-7044-B6E1-2C1BF1AEFC31}"/>
              </a:ext>
            </a:extLst>
          </p:cNvPr>
          <p:cNvSpPr/>
          <p:nvPr/>
        </p:nvSpPr>
        <p:spPr>
          <a:xfrm rot="16200000" flipV="1">
            <a:off x="3000430" y="2388496"/>
            <a:ext cx="227986" cy="423359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31897994-4A19-3D4B-A3D5-6D456389E049}"/>
              </a:ext>
            </a:extLst>
          </p:cNvPr>
          <p:cNvSpPr txBox="1"/>
          <p:nvPr/>
        </p:nvSpPr>
        <p:spPr>
          <a:xfrm>
            <a:off x="2124766" y="4619285"/>
            <a:ext cx="2007344" cy="461665"/>
          </a:xfrm>
          <a:prstGeom prst="rect">
            <a:avLst/>
          </a:prstGeom>
          <a:noFill/>
        </p:spPr>
        <p:txBody>
          <a:bodyPr wrap="none" rtlCol="0">
            <a:spAutoFit/>
          </a:bodyPr>
          <a:lstStyle/>
          <a:p>
            <a:r>
              <a:rPr lang="en-US" dirty="0">
                <a:latin typeface="+mn-lt"/>
              </a:rPr>
              <a:t>list of values  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DEE4C1C-887F-8842-95EE-5F54A38BEEE6}"/>
                  </a:ext>
                </a:extLst>
              </p:cNvPr>
              <p:cNvSpPr/>
              <p:nvPr/>
            </p:nvSpPr>
            <p:spPr>
              <a:xfrm>
                <a:off x="3009916" y="1276542"/>
                <a:ext cx="265814" cy="343152"/>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lIns="182880"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oMath>
                  </m:oMathPara>
                </a14:m>
                <a:endParaRPr lang="en-US" dirty="0"/>
              </a:p>
            </p:txBody>
          </p:sp>
        </mc:Choice>
        <mc:Fallback xmlns="">
          <p:sp>
            <p:nvSpPr>
              <p:cNvPr id="24" name="Rectangle 23">
                <a:extLst>
                  <a:ext uri="{FF2B5EF4-FFF2-40B4-BE49-F238E27FC236}">
                    <a16:creationId xmlns:a16="http://schemas.microsoft.com/office/drawing/2014/main" id="{3DEE4C1C-887F-8842-95EE-5F54A38BEEE6}"/>
                  </a:ext>
                </a:extLst>
              </p:cNvPr>
              <p:cNvSpPr>
                <a:spLocks noRot="1" noChangeAspect="1" noMove="1" noResize="1" noEditPoints="1" noAdjustHandles="1" noChangeArrowheads="1" noChangeShapeType="1" noTextEdit="1"/>
              </p:cNvSpPr>
              <p:nvPr/>
            </p:nvSpPr>
            <p:spPr>
              <a:xfrm>
                <a:off x="3009916" y="1276542"/>
                <a:ext cx="265814" cy="343152"/>
              </a:xfrm>
              <a:prstGeom prst="rect">
                <a:avLst/>
              </a:prstGeom>
              <a:blipFill>
                <a:blip r:embed="rId10"/>
                <a:stretch>
                  <a:fillRect/>
                </a:stretch>
              </a:blipFill>
            </p:spPr>
            <p:txBody>
              <a:bodyPr/>
              <a:lstStyle/>
              <a:p>
                <a:r>
                  <a:rPr lang="en-US">
                    <a:noFill/>
                  </a:rPr>
                  <a:t> </a:t>
                </a:r>
              </a:p>
            </p:txBody>
          </p:sp>
        </mc:Fallback>
      </mc:AlternateContent>
      <p:sp>
        <p:nvSpPr>
          <p:cNvPr id="25" name="Oval 24">
            <a:extLst>
              <a:ext uri="{FF2B5EF4-FFF2-40B4-BE49-F238E27FC236}">
                <a16:creationId xmlns:a16="http://schemas.microsoft.com/office/drawing/2014/main" id="{025D8A5B-D1FE-3042-AA74-CAE5F9397515}"/>
              </a:ext>
            </a:extLst>
          </p:cNvPr>
          <p:cNvSpPr/>
          <p:nvPr/>
        </p:nvSpPr>
        <p:spPr>
          <a:xfrm>
            <a:off x="1249858" y="3208158"/>
            <a:ext cx="460555" cy="4773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26" name="Oval 25">
            <a:extLst>
              <a:ext uri="{FF2B5EF4-FFF2-40B4-BE49-F238E27FC236}">
                <a16:creationId xmlns:a16="http://schemas.microsoft.com/office/drawing/2014/main" id="{10EA5555-DD04-944E-88DE-0BCC8C53F6FB}"/>
              </a:ext>
            </a:extLst>
          </p:cNvPr>
          <p:cNvSpPr/>
          <p:nvPr/>
        </p:nvSpPr>
        <p:spPr>
          <a:xfrm>
            <a:off x="2363155" y="3208158"/>
            <a:ext cx="460555" cy="4773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27" name="Oval 26">
            <a:extLst>
              <a:ext uri="{FF2B5EF4-FFF2-40B4-BE49-F238E27FC236}">
                <a16:creationId xmlns:a16="http://schemas.microsoft.com/office/drawing/2014/main" id="{DF9AF5AB-A50C-B142-8054-FC346FF5B69A}"/>
              </a:ext>
            </a:extLst>
          </p:cNvPr>
          <p:cNvSpPr/>
          <p:nvPr/>
        </p:nvSpPr>
        <p:spPr>
          <a:xfrm>
            <a:off x="3386044" y="3208158"/>
            <a:ext cx="460555" cy="4773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28" name="Oval 27">
            <a:extLst>
              <a:ext uri="{FF2B5EF4-FFF2-40B4-BE49-F238E27FC236}">
                <a16:creationId xmlns:a16="http://schemas.microsoft.com/office/drawing/2014/main" id="{9418D0F6-1942-7243-B384-202238E4CE14}"/>
              </a:ext>
            </a:extLst>
          </p:cNvPr>
          <p:cNvSpPr/>
          <p:nvPr/>
        </p:nvSpPr>
        <p:spPr>
          <a:xfrm>
            <a:off x="4470922" y="3208158"/>
            <a:ext cx="460555" cy="4773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29" name="Oval 28">
            <a:extLst>
              <a:ext uri="{FF2B5EF4-FFF2-40B4-BE49-F238E27FC236}">
                <a16:creationId xmlns:a16="http://schemas.microsoft.com/office/drawing/2014/main" id="{67B1EE9E-7514-2244-B126-2797EC097E84}"/>
              </a:ext>
            </a:extLst>
          </p:cNvPr>
          <p:cNvSpPr/>
          <p:nvPr/>
        </p:nvSpPr>
        <p:spPr>
          <a:xfrm>
            <a:off x="1820713" y="2570144"/>
            <a:ext cx="460555" cy="4773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30" name="Oval 29">
            <a:extLst>
              <a:ext uri="{FF2B5EF4-FFF2-40B4-BE49-F238E27FC236}">
                <a16:creationId xmlns:a16="http://schemas.microsoft.com/office/drawing/2014/main" id="{7FC68765-D986-6B40-B3C9-6BD262F45D7E}"/>
              </a:ext>
            </a:extLst>
          </p:cNvPr>
          <p:cNvSpPr/>
          <p:nvPr/>
        </p:nvSpPr>
        <p:spPr>
          <a:xfrm>
            <a:off x="3943981" y="2570144"/>
            <a:ext cx="460555" cy="4773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sp>
        <p:nvSpPr>
          <p:cNvPr id="31" name="Oval 30">
            <a:extLst>
              <a:ext uri="{FF2B5EF4-FFF2-40B4-BE49-F238E27FC236}">
                <a16:creationId xmlns:a16="http://schemas.microsoft.com/office/drawing/2014/main" id="{7A770315-86E7-314C-B394-17D6D5522699}"/>
              </a:ext>
            </a:extLst>
          </p:cNvPr>
          <p:cNvSpPr/>
          <p:nvPr/>
        </p:nvSpPr>
        <p:spPr>
          <a:xfrm>
            <a:off x="2874601" y="2027703"/>
            <a:ext cx="460555" cy="47734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p>
        </p:txBody>
      </p:sp>
      <p:cxnSp>
        <p:nvCxnSpPr>
          <p:cNvPr id="32" name="Straight Arrow Connector 31">
            <a:extLst>
              <a:ext uri="{FF2B5EF4-FFF2-40B4-BE49-F238E27FC236}">
                <a16:creationId xmlns:a16="http://schemas.microsoft.com/office/drawing/2014/main" id="{C66E94F9-68F9-7B43-AEDD-76A744EDF75F}"/>
              </a:ext>
            </a:extLst>
          </p:cNvPr>
          <p:cNvCxnSpPr>
            <a:cxnSpLocks/>
          </p:cNvCxnSpPr>
          <p:nvPr/>
        </p:nvCxnSpPr>
        <p:spPr>
          <a:xfrm flipV="1">
            <a:off x="1200663" y="3662094"/>
            <a:ext cx="116642" cy="309124"/>
          </a:xfrm>
          <a:prstGeom prst="straightConnector1">
            <a:avLst/>
          </a:prstGeom>
          <a:ln>
            <a:solidFill>
              <a:srgbClr val="96060B"/>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DD232E8F-F360-7A41-9258-C58C01B24609}"/>
              </a:ext>
            </a:extLst>
          </p:cNvPr>
          <p:cNvCxnSpPr>
            <a:cxnSpLocks/>
          </p:cNvCxnSpPr>
          <p:nvPr/>
        </p:nvCxnSpPr>
        <p:spPr>
          <a:xfrm>
            <a:off x="1601036" y="3659512"/>
            <a:ext cx="116642" cy="309124"/>
          </a:xfrm>
          <a:prstGeom prst="straightConnector1">
            <a:avLst/>
          </a:prstGeom>
          <a:ln>
            <a:solidFill>
              <a:srgbClr val="96060B"/>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9406B47A-69E0-BD4D-9453-C3EFFE3D0BB6}"/>
              </a:ext>
            </a:extLst>
          </p:cNvPr>
          <p:cNvCxnSpPr>
            <a:cxnSpLocks/>
          </p:cNvCxnSpPr>
          <p:nvPr/>
        </p:nvCxnSpPr>
        <p:spPr>
          <a:xfrm flipV="1">
            <a:off x="2313960" y="3675010"/>
            <a:ext cx="116642" cy="309124"/>
          </a:xfrm>
          <a:prstGeom prst="straightConnector1">
            <a:avLst/>
          </a:prstGeom>
          <a:ln>
            <a:solidFill>
              <a:srgbClr val="96060B"/>
            </a:solidFill>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964B3D4-EA74-4B40-A7A3-14CA21A6660B}"/>
              </a:ext>
            </a:extLst>
          </p:cNvPr>
          <p:cNvCxnSpPr>
            <a:cxnSpLocks/>
          </p:cNvCxnSpPr>
          <p:nvPr/>
        </p:nvCxnSpPr>
        <p:spPr>
          <a:xfrm>
            <a:off x="2714333" y="3672428"/>
            <a:ext cx="116642" cy="309124"/>
          </a:xfrm>
          <a:prstGeom prst="straightConnector1">
            <a:avLst/>
          </a:prstGeom>
          <a:ln>
            <a:solidFill>
              <a:srgbClr val="96060B"/>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5910D1EF-4E9D-764B-BE09-670A794F5D4B}"/>
              </a:ext>
            </a:extLst>
          </p:cNvPr>
          <p:cNvCxnSpPr>
            <a:cxnSpLocks/>
          </p:cNvCxnSpPr>
          <p:nvPr/>
        </p:nvCxnSpPr>
        <p:spPr>
          <a:xfrm flipV="1">
            <a:off x="3398840" y="3675009"/>
            <a:ext cx="116642" cy="309124"/>
          </a:xfrm>
          <a:prstGeom prst="straightConnector1">
            <a:avLst/>
          </a:prstGeom>
          <a:ln>
            <a:solidFill>
              <a:srgbClr val="96060B"/>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EF0253F5-58AB-F646-ACF9-F16CB8346B22}"/>
              </a:ext>
            </a:extLst>
          </p:cNvPr>
          <p:cNvCxnSpPr>
            <a:cxnSpLocks/>
          </p:cNvCxnSpPr>
          <p:nvPr/>
        </p:nvCxnSpPr>
        <p:spPr>
          <a:xfrm>
            <a:off x="3799213" y="3672427"/>
            <a:ext cx="116642" cy="309124"/>
          </a:xfrm>
          <a:prstGeom prst="straightConnector1">
            <a:avLst/>
          </a:prstGeom>
          <a:ln>
            <a:solidFill>
              <a:srgbClr val="96060B"/>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821C47A0-C2ED-F64A-A46D-9E95DA5A5D67}"/>
              </a:ext>
            </a:extLst>
          </p:cNvPr>
          <p:cNvCxnSpPr>
            <a:cxnSpLocks/>
          </p:cNvCxnSpPr>
          <p:nvPr/>
        </p:nvCxnSpPr>
        <p:spPr>
          <a:xfrm flipV="1">
            <a:off x="4483719" y="3644013"/>
            <a:ext cx="116642" cy="309124"/>
          </a:xfrm>
          <a:prstGeom prst="straightConnector1">
            <a:avLst/>
          </a:prstGeom>
          <a:ln>
            <a:solidFill>
              <a:srgbClr val="96060B"/>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03FBA9FF-4C45-E24B-BE5F-2E0DAD7E6A5D}"/>
              </a:ext>
            </a:extLst>
          </p:cNvPr>
          <p:cNvCxnSpPr>
            <a:cxnSpLocks/>
          </p:cNvCxnSpPr>
          <p:nvPr/>
        </p:nvCxnSpPr>
        <p:spPr>
          <a:xfrm>
            <a:off x="4884092" y="3641431"/>
            <a:ext cx="116642" cy="309124"/>
          </a:xfrm>
          <a:prstGeom prst="straightConnector1">
            <a:avLst/>
          </a:prstGeom>
          <a:ln>
            <a:solidFill>
              <a:srgbClr val="96060B"/>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F97E9FED-178A-6B48-966F-76D81AA8E30A}"/>
              </a:ext>
            </a:extLst>
          </p:cNvPr>
          <p:cNvCxnSpPr>
            <a:cxnSpLocks/>
            <a:stCxn id="25" idx="7"/>
          </p:cNvCxnSpPr>
          <p:nvPr/>
        </p:nvCxnSpPr>
        <p:spPr>
          <a:xfrm flipV="1">
            <a:off x="1642966" y="2946588"/>
            <a:ext cx="167704" cy="331476"/>
          </a:xfrm>
          <a:prstGeom prst="straightConnector1">
            <a:avLst/>
          </a:prstGeom>
          <a:ln>
            <a:solidFill>
              <a:srgbClr val="96060B"/>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7185BFAB-D039-D94B-B4EE-0823678CE03A}"/>
              </a:ext>
            </a:extLst>
          </p:cNvPr>
          <p:cNvCxnSpPr>
            <a:cxnSpLocks/>
          </p:cNvCxnSpPr>
          <p:nvPr/>
        </p:nvCxnSpPr>
        <p:spPr>
          <a:xfrm>
            <a:off x="2260315" y="2962088"/>
            <a:ext cx="216781" cy="300478"/>
          </a:xfrm>
          <a:prstGeom prst="straightConnector1">
            <a:avLst/>
          </a:prstGeom>
          <a:ln>
            <a:solidFill>
              <a:srgbClr val="96060B"/>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7A2FE299-15D9-3E4A-8E11-EFBFA93014C0}"/>
              </a:ext>
            </a:extLst>
          </p:cNvPr>
          <p:cNvCxnSpPr>
            <a:cxnSpLocks/>
          </p:cNvCxnSpPr>
          <p:nvPr/>
        </p:nvCxnSpPr>
        <p:spPr>
          <a:xfrm flipV="1">
            <a:off x="3763651" y="2944005"/>
            <a:ext cx="167704" cy="331476"/>
          </a:xfrm>
          <a:prstGeom prst="straightConnector1">
            <a:avLst/>
          </a:prstGeom>
          <a:ln>
            <a:solidFill>
              <a:srgbClr val="96060B"/>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12BD0BA9-B662-2245-93EF-225A8799D4EA}"/>
              </a:ext>
            </a:extLst>
          </p:cNvPr>
          <p:cNvCxnSpPr>
            <a:cxnSpLocks/>
          </p:cNvCxnSpPr>
          <p:nvPr/>
        </p:nvCxnSpPr>
        <p:spPr>
          <a:xfrm>
            <a:off x="4350004" y="2959505"/>
            <a:ext cx="216781" cy="300478"/>
          </a:xfrm>
          <a:prstGeom prst="straightConnector1">
            <a:avLst/>
          </a:prstGeom>
          <a:ln>
            <a:solidFill>
              <a:srgbClr val="96060B"/>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856F3449-64FE-7041-8A51-55108BF6BA8E}"/>
              </a:ext>
            </a:extLst>
          </p:cNvPr>
          <p:cNvCxnSpPr>
            <a:cxnSpLocks/>
            <a:stCxn id="31" idx="6"/>
          </p:cNvCxnSpPr>
          <p:nvPr/>
        </p:nvCxnSpPr>
        <p:spPr>
          <a:xfrm>
            <a:off x="3335156" y="2266377"/>
            <a:ext cx="722055" cy="296681"/>
          </a:xfrm>
          <a:prstGeom prst="straightConnector1">
            <a:avLst/>
          </a:prstGeom>
          <a:ln>
            <a:solidFill>
              <a:srgbClr val="96060B"/>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2A0CF379-0D5A-E846-A268-3D2F763DE1D7}"/>
              </a:ext>
            </a:extLst>
          </p:cNvPr>
          <p:cNvCxnSpPr>
            <a:cxnSpLocks/>
          </p:cNvCxnSpPr>
          <p:nvPr/>
        </p:nvCxnSpPr>
        <p:spPr>
          <a:xfrm flipH="1">
            <a:off x="2160993" y="2290862"/>
            <a:ext cx="722055" cy="296681"/>
          </a:xfrm>
          <a:prstGeom prst="straightConnector1">
            <a:avLst/>
          </a:prstGeom>
          <a:ln>
            <a:solidFill>
              <a:srgbClr val="96060B"/>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18FA7C89-3C4F-FF4C-A436-EFF5586D0331}"/>
              </a:ext>
            </a:extLst>
          </p:cNvPr>
          <p:cNvCxnSpPr>
            <a:cxnSpLocks/>
          </p:cNvCxnSpPr>
          <p:nvPr/>
        </p:nvCxnSpPr>
        <p:spPr>
          <a:xfrm>
            <a:off x="3145057" y="1667147"/>
            <a:ext cx="1" cy="375239"/>
          </a:xfrm>
          <a:prstGeom prst="straightConnector1">
            <a:avLst/>
          </a:prstGeom>
          <a:ln>
            <a:solidFill>
              <a:srgbClr val="96060B"/>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3D7579D9-5B84-F941-88F1-B93E776B77DF}"/>
                  </a:ext>
                </a:extLst>
              </p:cNvPr>
              <p:cNvSpPr txBox="1"/>
              <p:nvPr/>
            </p:nvSpPr>
            <p:spPr>
              <a:xfrm>
                <a:off x="5361780" y="1187700"/>
                <a:ext cx="3622915" cy="962058"/>
              </a:xfrm>
              <a:prstGeom prst="rect">
                <a:avLst/>
              </a:prstGeom>
              <a:noFill/>
              <a:ln>
                <a:solidFill>
                  <a:srgbClr val="96060B"/>
                </a:solidFill>
              </a:ln>
            </p:spPr>
            <p:txBody>
              <a:bodyPr wrap="none" rtlCol="0">
                <a:spAutoFit/>
              </a:bodyPr>
              <a:lstStyle/>
              <a:p>
                <a:r>
                  <a:rPr lang="en-US" dirty="0">
                    <a:latin typeface="+mn-lt"/>
                  </a:rPr>
                  <a:t>To prove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𝑆</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4</m:t>
                            </m:r>
                          </m:e>
                        </m:d>
                        <m:r>
                          <a:rPr lang="en-US" b="0" i="1" dirty="0" smtClean="0">
                            <a:latin typeface="Cambria Math" panose="02040503050406030204" pitchFamily="18" charset="0"/>
                          </a:rPr>
                          <m:t>= </m:t>
                        </m:r>
                        <m:r>
                          <a:rPr lang="en-US" b="0" i="1" dirty="0" smtClean="0">
                            <a:latin typeface="Cambria Math" panose="02040503050406030204" pitchFamily="18" charset="0"/>
                          </a:rPr>
                          <m:t>𝑚</m:t>
                        </m:r>
                      </m:e>
                      <m:sub>
                        <m:r>
                          <a:rPr lang="en-US" i="1" dirty="0">
                            <a:latin typeface="Cambria Math" panose="02040503050406030204" pitchFamily="18" charset="0"/>
                          </a:rPr>
                          <m:t>4</m:t>
                        </m:r>
                      </m:sub>
                    </m:sSub>
                  </m:oMath>
                </a14:m>
                <a:r>
                  <a:rPr lang="en-US" dirty="0">
                    <a:latin typeface="+mn-lt"/>
                  </a:rPr>
                  <a:t>  ,</a:t>
                </a:r>
              </a:p>
              <a:p>
                <a:pPr>
                  <a:lnSpc>
                    <a:spcPct val="110000"/>
                  </a:lnSpc>
                  <a:spcBef>
                    <a:spcPts val="900"/>
                  </a:spcBef>
                </a:pPr>
                <a:r>
                  <a:rPr lang="en-US" dirty="0">
                    <a:latin typeface="+mn-lt"/>
                  </a:rPr>
                  <a:t>	proof </a:t>
                </a:r>
                <a14:m>
                  <m:oMath xmlns:m="http://schemas.openxmlformats.org/officeDocument/2006/math">
                    <m:r>
                      <m:rPr>
                        <m:sty m:val="p"/>
                      </m:rPr>
                      <a:rPr lang="el-GR" b="0" i="1" dirty="0" smtClean="0">
                        <a:latin typeface="Cambria Math" panose="02040503050406030204" pitchFamily="18" charset="0"/>
                        <a:ea typeface="Cambria Math" panose="02040503050406030204" pitchFamily="18" charset="0"/>
                      </a:rPr>
                      <m:t>π</m:t>
                    </m:r>
                    <m:r>
                      <a:rPr lang="en-US" b="0" i="0" dirty="0" smtClean="0">
                        <a:latin typeface="Cambria Math" panose="02040503050406030204" pitchFamily="18" charset="0"/>
                      </a:rPr>
                      <m:t>= </m:t>
                    </m:r>
                    <m:d>
                      <m:dPr>
                        <m:ctrlPr>
                          <a:rPr lang="en-US" i="1" dirty="0" smtClean="0">
                            <a:latin typeface="Cambria Math" panose="02040503050406030204" pitchFamily="18" charset="0"/>
                          </a:rPr>
                        </m:ctrlPr>
                      </m:dPr>
                      <m:e>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𝑚</m:t>
                            </m:r>
                          </m:e>
                          <m:sub>
                            <m:r>
                              <a:rPr lang="en-US" i="1" dirty="0" smtClean="0">
                                <a:latin typeface="Cambria Math" panose="02040503050406030204" pitchFamily="18" charset="0"/>
                              </a:rPr>
                              <m:t>3</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6</m:t>
                            </m:r>
                          </m:sub>
                        </m:sSub>
                      </m:e>
                    </m:d>
                  </m:oMath>
                </a14:m>
                <a:endParaRPr lang="en-US" dirty="0">
                  <a:latin typeface="+mn-lt"/>
                </a:endParaRPr>
              </a:p>
            </p:txBody>
          </p:sp>
        </mc:Choice>
        <mc:Fallback xmlns="">
          <p:sp>
            <p:nvSpPr>
              <p:cNvPr id="48" name="TextBox 47">
                <a:extLst>
                  <a:ext uri="{FF2B5EF4-FFF2-40B4-BE49-F238E27FC236}">
                    <a16:creationId xmlns:a16="http://schemas.microsoft.com/office/drawing/2014/main" id="{3D7579D9-5B84-F941-88F1-B93E776B77DF}"/>
                  </a:ext>
                </a:extLst>
              </p:cNvPr>
              <p:cNvSpPr txBox="1">
                <a:spLocks noRot="1" noChangeAspect="1" noMove="1" noResize="1" noEditPoints="1" noAdjustHandles="1" noChangeArrowheads="1" noChangeShapeType="1" noTextEdit="1"/>
              </p:cNvSpPr>
              <p:nvPr/>
            </p:nvSpPr>
            <p:spPr>
              <a:xfrm>
                <a:off x="5361780" y="1187700"/>
                <a:ext cx="3622915" cy="962058"/>
              </a:xfrm>
              <a:prstGeom prst="rect">
                <a:avLst/>
              </a:prstGeom>
              <a:blipFill>
                <a:blip r:embed="rId11"/>
                <a:stretch>
                  <a:fillRect l="-2439" t="-3947" b="-14474"/>
                </a:stretch>
              </a:blipFill>
              <a:ln>
                <a:solidFill>
                  <a:srgbClr val="96060B"/>
                </a:solidFill>
              </a:ln>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2FF60F1C-20F3-D34D-B907-719F1AC374B2}"/>
              </a:ext>
            </a:extLst>
          </p:cNvPr>
          <p:cNvGrpSpPr/>
          <p:nvPr/>
        </p:nvGrpSpPr>
        <p:grpSpPr>
          <a:xfrm>
            <a:off x="1270014" y="1991148"/>
            <a:ext cx="3641645" cy="1194924"/>
            <a:chOff x="1270014" y="1991148"/>
            <a:chExt cx="3641645" cy="1194924"/>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A9B0E678-2800-BC4D-ACB6-4560084F2961}"/>
                    </a:ext>
                  </a:extLst>
                </p:cNvPr>
                <p:cNvSpPr txBox="1"/>
                <p:nvPr/>
              </p:nvSpPr>
              <p:spPr>
                <a:xfrm>
                  <a:off x="1270014" y="2677138"/>
                  <a:ext cx="527709"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𝑦</m:t>
                        </m:r>
                        <m:r>
                          <a:rPr lang="en-US" i="1" baseline="-25000" dirty="0" smtClean="0">
                            <a:latin typeface="Cambria Math" panose="02040503050406030204" pitchFamily="18" charset="0"/>
                          </a:rPr>
                          <m:t>1</m:t>
                        </m:r>
                      </m:oMath>
                    </m:oMathPara>
                  </a14:m>
                  <a:endParaRPr lang="en-US" baseline="-25000" dirty="0"/>
                </a:p>
              </p:txBody>
            </p:sp>
          </mc:Choice>
          <mc:Fallback xmlns="">
            <p:sp>
              <p:nvSpPr>
                <p:cNvPr id="50" name="TextBox 49">
                  <a:extLst>
                    <a:ext uri="{FF2B5EF4-FFF2-40B4-BE49-F238E27FC236}">
                      <a16:creationId xmlns:a16="http://schemas.microsoft.com/office/drawing/2014/main" id="{A9B0E678-2800-BC4D-ACB6-4560084F2961}"/>
                    </a:ext>
                  </a:extLst>
                </p:cNvPr>
                <p:cNvSpPr txBox="1">
                  <a:spLocks noRot="1" noChangeAspect="1" noMove="1" noResize="1" noEditPoints="1" noAdjustHandles="1" noChangeArrowheads="1" noChangeShapeType="1" noTextEdit="1"/>
                </p:cNvSpPr>
                <p:nvPr/>
              </p:nvSpPr>
              <p:spPr>
                <a:xfrm>
                  <a:off x="1270014" y="2677138"/>
                  <a:ext cx="527709" cy="453137"/>
                </a:xfrm>
                <a:prstGeom prst="rect">
                  <a:avLst/>
                </a:prstGeom>
                <a:blipFill>
                  <a:blip r:embed="rId12"/>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C6096C8D-4DEB-384E-BBE0-005E00C315A6}"/>
                    </a:ext>
                  </a:extLst>
                </p:cNvPr>
                <p:cNvSpPr txBox="1"/>
                <p:nvPr/>
              </p:nvSpPr>
              <p:spPr>
                <a:xfrm>
                  <a:off x="2305819" y="2705552"/>
                  <a:ext cx="547201"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2</m:t>
                            </m:r>
                          </m:sub>
                        </m:sSub>
                      </m:oMath>
                    </m:oMathPara>
                  </a14:m>
                  <a:endParaRPr lang="en-US" baseline="-25000" dirty="0"/>
                </a:p>
              </p:txBody>
            </p:sp>
          </mc:Choice>
          <mc:Fallback xmlns="">
            <p:sp>
              <p:nvSpPr>
                <p:cNvPr id="62" name="TextBox 61">
                  <a:extLst>
                    <a:ext uri="{FF2B5EF4-FFF2-40B4-BE49-F238E27FC236}">
                      <a16:creationId xmlns:a16="http://schemas.microsoft.com/office/drawing/2014/main" id="{E0822D99-A486-DF4E-A3B3-C007B336AA80}"/>
                    </a:ext>
                  </a:extLst>
                </p:cNvPr>
                <p:cNvSpPr txBox="1">
                  <a:spLocks noRot="1" noChangeAspect="1" noMove="1" noResize="1" noEditPoints="1" noAdjustHandles="1" noChangeArrowheads="1" noChangeShapeType="1" noTextEdit="1"/>
                </p:cNvSpPr>
                <p:nvPr/>
              </p:nvSpPr>
              <p:spPr>
                <a:xfrm>
                  <a:off x="2305819" y="2705552"/>
                  <a:ext cx="547201" cy="453137"/>
                </a:xfrm>
                <a:prstGeom prst="rect">
                  <a:avLst/>
                </a:prstGeom>
                <a:blipFill>
                  <a:blip r:embed="rId13"/>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9329507-B7A0-1048-A995-911D6A0C8885}"/>
                    </a:ext>
                  </a:extLst>
                </p:cNvPr>
                <p:cNvSpPr txBox="1"/>
                <p:nvPr/>
              </p:nvSpPr>
              <p:spPr>
                <a:xfrm>
                  <a:off x="3419290" y="2720019"/>
                  <a:ext cx="547201"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3</m:t>
                            </m:r>
                          </m:sub>
                        </m:sSub>
                      </m:oMath>
                    </m:oMathPara>
                  </a14:m>
                  <a:endParaRPr lang="en-US" baseline="-25000" dirty="0"/>
                </a:p>
              </p:txBody>
            </p:sp>
          </mc:Choice>
          <mc:Fallback xmlns="">
            <p:sp>
              <p:nvSpPr>
                <p:cNvPr id="63" name="TextBox 62">
                  <a:extLst>
                    <a:ext uri="{FF2B5EF4-FFF2-40B4-BE49-F238E27FC236}">
                      <a16:creationId xmlns:a16="http://schemas.microsoft.com/office/drawing/2014/main" id="{A37C58AE-86EC-D94E-9529-175C7D4363A6}"/>
                    </a:ext>
                  </a:extLst>
                </p:cNvPr>
                <p:cNvSpPr txBox="1">
                  <a:spLocks noRot="1" noChangeAspect="1" noMove="1" noResize="1" noEditPoints="1" noAdjustHandles="1" noChangeArrowheads="1" noChangeShapeType="1" noTextEdit="1"/>
                </p:cNvSpPr>
                <p:nvPr/>
              </p:nvSpPr>
              <p:spPr>
                <a:xfrm>
                  <a:off x="3419290" y="2720019"/>
                  <a:ext cx="547201" cy="453137"/>
                </a:xfrm>
                <a:prstGeom prst="rect">
                  <a:avLst/>
                </a:prstGeom>
                <a:blipFill>
                  <a:blip r:embed="rId14"/>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11978EED-CA66-4243-8676-F55CB33304D3}"/>
                    </a:ext>
                  </a:extLst>
                </p:cNvPr>
                <p:cNvSpPr txBox="1"/>
                <p:nvPr/>
              </p:nvSpPr>
              <p:spPr>
                <a:xfrm>
                  <a:off x="4377603" y="2732935"/>
                  <a:ext cx="534056"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4</m:t>
                            </m:r>
                          </m:sub>
                        </m:sSub>
                      </m:oMath>
                    </m:oMathPara>
                  </a14:m>
                  <a:endParaRPr lang="en-US" baseline="-25000" dirty="0"/>
                </a:p>
              </p:txBody>
            </p:sp>
          </mc:Choice>
          <mc:Fallback xmlns="">
            <p:sp>
              <p:nvSpPr>
                <p:cNvPr id="64" name="TextBox 63">
                  <a:extLst>
                    <a:ext uri="{FF2B5EF4-FFF2-40B4-BE49-F238E27FC236}">
                      <a16:creationId xmlns:a16="http://schemas.microsoft.com/office/drawing/2014/main" id="{9799F141-58A0-D94B-9142-1524E8917620}"/>
                    </a:ext>
                  </a:extLst>
                </p:cNvPr>
                <p:cNvSpPr txBox="1">
                  <a:spLocks noRot="1" noChangeAspect="1" noMove="1" noResize="1" noEditPoints="1" noAdjustHandles="1" noChangeArrowheads="1" noChangeShapeType="1" noTextEdit="1"/>
                </p:cNvSpPr>
                <p:nvPr/>
              </p:nvSpPr>
              <p:spPr>
                <a:xfrm>
                  <a:off x="4377603" y="2732935"/>
                  <a:ext cx="534056" cy="453137"/>
                </a:xfrm>
                <a:prstGeom prst="rect">
                  <a:avLst/>
                </a:prstGeom>
                <a:blipFill>
                  <a:blip r:embed="rId15"/>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1B97931-D3A9-3248-804E-C143CC336BF9}"/>
                    </a:ext>
                  </a:extLst>
                </p:cNvPr>
                <p:cNvSpPr txBox="1"/>
                <p:nvPr/>
              </p:nvSpPr>
              <p:spPr>
                <a:xfrm>
                  <a:off x="2192172" y="1991148"/>
                  <a:ext cx="547201"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5</m:t>
                            </m:r>
                          </m:sub>
                        </m:sSub>
                      </m:oMath>
                    </m:oMathPara>
                  </a14:m>
                  <a:endParaRPr lang="en-US" baseline="-25000" dirty="0"/>
                </a:p>
              </p:txBody>
            </p:sp>
          </mc:Choice>
          <mc:Fallback xmlns="">
            <p:sp>
              <p:nvSpPr>
                <p:cNvPr id="65" name="TextBox 64">
                  <a:extLst>
                    <a:ext uri="{FF2B5EF4-FFF2-40B4-BE49-F238E27FC236}">
                      <a16:creationId xmlns:a16="http://schemas.microsoft.com/office/drawing/2014/main" id="{AEDC78E1-8EC8-6F42-9FCD-A515F84839E5}"/>
                    </a:ext>
                  </a:extLst>
                </p:cNvPr>
                <p:cNvSpPr txBox="1">
                  <a:spLocks noRot="1" noChangeAspect="1" noMove="1" noResize="1" noEditPoints="1" noAdjustHandles="1" noChangeArrowheads="1" noChangeShapeType="1" noTextEdit="1"/>
                </p:cNvSpPr>
                <p:nvPr/>
              </p:nvSpPr>
              <p:spPr>
                <a:xfrm>
                  <a:off x="2192172" y="1991148"/>
                  <a:ext cx="547201" cy="453137"/>
                </a:xfrm>
                <a:prstGeom prst="rect">
                  <a:avLst/>
                </a:prstGeom>
                <a:blipFill>
                  <a:blip r:embed="rId16"/>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3506A15-BEF3-ED43-9259-0399765E92B5}"/>
                    </a:ext>
                  </a:extLst>
                </p:cNvPr>
                <p:cNvSpPr txBox="1"/>
                <p:nvPr/>
              </p:nvSpPr>
              <p:spPr>
                <a:xfrm>
                  <a:off x="3522552" y="2018512"/>
                  <a:ext cx="547201" cy="4531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6</m:t>
                            </m:r>
                          </m:sub>
                        </m:sSub>
                      </m:oMath>
                    </m:oMathPara>
                  </a14:m>
                  <a:endParaRPr lang="en-US" baseline="-25000" dirty="0"/>
                </a:p>
              </p:txBody>
            </p:sp>
          </mc:Choice>
          <mc:Fallback xmlns="">
            <p:sp>
              <p:nvSpPr>
                <p:cNvPr id="55" name="TextBox 54">
                  <a:extLst>
                    <a:ext uri="{FF2B5EF4-FFF2-40B4-BE49-F238E27FC236}">
                      <a16:creationId xmlns:a16="http://schemas.microsoft.com/office/drawing/2014/main" id="{F3506A15-BEF3-ED43-9259-0399765E92B5}"/>
                    </a:ext>
                  </a:extLst>
                </p:cNvPr>
                <p:cNvSpPr txBox="1">
                  <a:spLocks noRot="1" noChangeAspect="1" noMove="1" noResize="1" noEditPoints="1" noAdjustHandles="1" noChangeArrowheads="1" noChangeShapeType="1" noTextEdit="1"/>
                </p:cNvSpPr>
                <p:nvPr/>
              </p:nvSpPr>
              <p:spPr>
                <a:xfrm>
                  <a:off x="3522552" y="2018512"/>
                  <a:ext cx="547201" cy="453137"/>
                </a:xfrm>
                <a:prstGeom prst="rect">
                  <a:avLst/>
                </a:prstGeom>
                <a:blipFill>
                  <a:blip r:embed="rId17"/>
                  <a:stretch>
                    <a:fillRect b="-1111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073B058-F562-9B44-BC3B-5B51B66B2A5B}"/>
                  </a:ext>
                </a:extLst>
              </p:cNvPr>
              <p:cNvSpPr txBox="1"/>
              <p:nvPr/>
            </p:nvSpPr>
            <p:spPr>
              <a:xfrm>
                <a:off x="5801456" y="2587908"/>
                <a:ext cx="2911823" cy="1938992"/>
              </a:xfrm>
              <a:prstGeom prst="rect">
                <a:avLst/>
              </a:prstGeom>
              <a:noFill/>
            </p:spPr>
            <p:txBody>
              <a:bodyPr wrap="none" rtlCol="0">
                <a:spAutoFit/>
              </a:bodyPr>
              <a:lstStyle/>
              <a:p>
                <a:r>
                  <a:rPr lang="en-US" dirty="0"/>
                  <a:t>Bob does:</a:t>
                </a:r>
              </a:p>
              <a:p>
                <a:r>
                  <a:rPr lang="en-US" dirty="0"/>
                  <a:t>	</a:t>
                </a:r>
                <a14:m>
                  <m:oMath xmlns:m="http://schemas.openxmlformats.org/officeDocument/2006/math">
                    <m:r>
                      <a:rPr lang="en-US" i="1" dirty="0" smtClean="0">
                        <a:latin typeface="Cambria Math" panose="02040503050406030204" pitchFamily="18" charset="0"/>
                      </a:rPr>
                      <m:t>𝑦</m:t>
                    </m:r>
                    <m:r>
                      <a:rPr lang="en-US" i="1" baseline="-25000" dirty="0" smtClean="0">
                        <a:latin typeface="Cambria Math" panose="02040503050406030204" pitchFamily="18" charset="0"/>
                      </a:rPr>
                      <m:t>2</m:t>
                    </m:r>
                    <m:r>
                      <a:rPr lang="en-US" i="1" dirty="0" smtClean="0">
                        <a:latin typeface="Cambria Math" panose="02040503050406030204" pitchFamily="18" charset="0"/>
                      </a:rPr>
                      <m:t> ⇽ </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𝑚</m:t>
                    </m:r>
                    <m:r>
                      <a:rPr lang="en-US" i="1" baseline="-25000" dirty="0" smtClean="0">
                        <a:latin typeface="Cambria Math" panose="02040503050406030204" pitchFamily="18" charset="0"/>
                      </a:rPr>
                      <m:t>3</m:t>
                    </m:r>
                    <m:r>
                      <a:rPr lang="en-US" i="1" dirty="0" smtClean="0">
                        <a:latin typeface="Cambria Math" panose="02040503050406030204" pitchFamily="18" charset="0"/>
                      </a:rPr>
                      <m:t>,</m:t>
                    </m:r>
                    <m:r>
                      <a:rPr lang="en-US" i="1" dirty="0" smtClean="0">
                        <a:latin typeface="Cambria Math" panose="02040503050406030204" pitchFamily="18" charset="0"/>
                      </a:rPr>
                      <m:t>𝑚</m:t>
                    </m:r>
                    <m:r>
                      <a:rPr lang="en-US" i="1" baseline="-25000" dirty="0" smtClean="0">
                        <a:latin typeface="Cambria Math" panose="02040503050406030204" pitchFamily="18" charset="0"/>
                      </a:rPr>
                      <m:t>4</m:t>
                    </m:r>
                    <m:r>
                      <a:rPr lang="en-US" i="1" dirty="0" smtClean="0">
                        <a:latin typeface="Cambria Math" panose="02040503050406030204" pitchFamily="18" charset="0"/>
                      </a:rPr>
                      <m:t>)</m:t>
                    </m:r>
                  </m:oMath>
                </a14:m>
                <a:endParaRPr lang="en-US" dirty="0"/>
              </a:p>
              <a:p>
                <a:pPr marL="469900" indent="-469900"/>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𝑦</m:t>
                      </m:r>
                      <m:r>
                        <a:rPr lang="en-US" i="1" baseline="-25000" dirty="0" smtClean="0">
                          <a:latin typeface="Cambria Math" panose="02040503050406030204" pitchFamily="18" charset="0"/>
                        </a:rPr>
                        <m:t>5</m:t>
                      </m:r>
                      <m:r>
                        <a:rPr lang="en-US" i="1" dirty="0" smtClean="0">
                          <a:latin typeface="Cambria Math" panose="02040503050406030204" pitchFamily="18" charset="0"/>
                        </a:rPr>
                        <m:t> ⇽ </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𝑦</m:t>
                      </m:r>
                      <m:r>
                        <a:rPr lang="en-US" i="1" baseline="-25000" dirty="0" smtClean="0">
                          <a:latin typeface="Cambria Math" panose="02040503050406030204" pitchFamily="18" charset="0"/>
                        </a:rPr>
                        <m:t>1</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baseline="-25000" dirty="0" smtClean="0">
                          <a:latin typeface="Cambria Math" panose="02040503050406030204" pitchFamily="18" charset="0"/>
                        </a:rPr>
                        <m:t>2</m:t>
                      </m:r>
                      <m:r>
                        <a:rPr lang="en-US" i="1" dirty="0" smtClean="0">
                          <a:latin typeface="Cambria Math" panose="02040503050406030204" pitchFamily="18" charset="0"/>
                        </a:rPr>
                        <m:t>)</m:t>
                      </m:r>
                    </m:oMath>
                  </m:oMathPara>
                </a14:m>
                <a:endParaRPr lang="en-US" dirty="0"/>
              </a:p>
              <a:p>
                <a:pPr marL="469900" indent="-469900"/>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 ⇽ </m:t>
                      </m:r>
                      <m:r>
                        <a:rPr lang="en-US" i="1" dirty="0" smtClean="0">
                          <a:latin typeface="Cambria Math" panose="02040503050406030204" pitchFamily="18" charset="0"/>
                        </a:rPr>
                        <m:t>𝐻</m:t>
                      </m:r>
                      <m:r>
                        <a:rPr lang="en-US" i="1" dirty="0" smtClean="0">
                          <a:latin typeface="Cambria Math" panose="02040503050406030204" pitchFamily="18" charset="0"/>
                        </a:rPr>
                        <m:t>(</m:t>
                      </m:r>
                      <m:r>
                        <a:rPr lang="en-US" i="1" dirty="0" smtClean="0">
                          <a:latin typeface="Cambria Math" panose="02040503050406030204" pitchFamily="18" charset="0"/>
                        </a:rPr>
                        <m:t>𝑦</m:t>
                      </m:r>
                      <m:r>
                        <a:rPr lang="en-US" i="1" baseline="-25000" dirty="0" smtClean="0">
                          <a:latin typeface="Cambria Math" panose="02040503050406030204" pitchFamily="18" charset="0"/>
                        </a:rPr>
                        <m:t>5</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baseline="-25000" dirty="0" smtClean="0">
                          <a:latin typeface="Cambria Math" panose="02040503050406030204" pitchFamily="18" charset="0"/>
                        </a:rPr>
                        <m:t>6</m:t>
                      </m:r>
                      <m:r>
                        <a:rPr lang="en-US" i="1" dirty="0" smtClean="0">
                          <a:latin typeface="Cambria Math" panose="02040503050406030204" pitchFamily="18" charset="0"/>
                        </a:rPr>
                        <m:t>)</m:t>
                      </m:r>
                    </m:oMath>
                  </m:oMathPara>
                </a14:m>
                <a:endParaRPr lang="en-US" dirty="0"/>
              </a:p>
              <a:p>
                <a:pPr marL="469900" indent="-469900"/>
                <a:r>
                  <a:rPr lang="en-US" dirty="0"/>
                  <a:t>	accept if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oMath>
                </a14:m>
                <a:endParaRPr lang="en-US" dirty="0"/>
              </a:p>
            </p:txBody>
          </p:sp>
        </mc:Choice>
        <mc:Fallback xmlns="">
          <p:sp>
            <p:nvSpPr>
              <p:cNvPr id="57" name="TextBox 56">
                <a:extLst>
                  <a:ext uri="{FF2B5EF4-FFF2-40B4-BE49-F238E27FC236}">
                    <a16:creationId xmlns:a16="http://schemas.microsoft.com/office/drawing/2014/main" id="{C073B058-F562-9B44-BC3B-5B51B66B2A5B}"/>
                  </a:ext>
                </a:extLst>
              </p:cNvPr>
              <p:cNvSpPr txBox="1">
                <a:spLocks noRot="1" noChangeAspect="1" noMove="1" noResize="1" noEditPoints="1" noAdjustHandles="1" noChangeArrowheads="1" noChangeShapeType="1" noTextEdit="1"/>
              </p:cNvSpPr>
              <p:nvPr/>
            </p:nvSpPr>
            <p:spPr>
              <a:xfrm>
                <a:off x="5801456" y="2587908"/>
                <a:ext cx="2911823" cy="1938992"/>
              </a:xfrm>
              <a:prstGeom prst="rect">
                <a:avLst/>
              </a:prstGeom>
              <a:blipFill>
                <a:blip r:embed="rId18"/>
                <a:stretch>
                  <a:fillRect l="-3057" t="-3289" b="-6579"/>
                </a:stretch>
              </a:blipFill>
            </p:spPr>
            <p:txBody>
              <a:bodyPr/>
              <a:lstStyle/>
              <a:p>
                <a:r>
                  <a:rPr lang="en-US">
                    <a:noFill/>
                  </a:rPr>
                  <a:t> </a:t>
                </a:r>
              </a:p>
            </p:txBody>
          </p:sp>
        </mc:Fallback>
      </mc:AlternateContent>
      <p:grpSp>
        <p:nvGrpSpPr>
          <p:cNvPr id="56" name="Group 55">
            <a:extLst>
              <a:ext uri="{FF2B5EF4-FFF2-40B4-BE49-F238E27FC236}">
                <a16:creationId xmlns:a16="http://schemas.microsoft.com/office/drawing/2014/main" id="{2134C224-E846-5641-9132-F1152FC8DECA}"/>
              </a:ext>
            </a:extLst>
          </p:cNvPr>
          <p:cNvGrpSpPr/>
          <p:nvPr/>
        </p:nvGrpSpPr>
        <p:grpSpPr>
          <a:xfrm>
            <a:off x="63399" y="1237609"/>
            <a:ext cx="2684244" cy="461665"/>
            <a:chOff x="63399" y="1237609"/>
            <a:chExt cx="2684244" cy="461665"/>
          </a:xfrm>
        </p:grpSpPr>
        <p:sp>
          <p:nvSpPr>
            <p:cNvPr id="58" name="TextBox 57">
              <a:extLst>
                <a:ext uri="{FF2B5EF4-FFF2-40B4-BE49-F238E27FC236}">
                  <a16:creationId xmlns:a16="http://schemas.microsoft.com/office/drawing/2014/main" id="{9495CB7B-6FDB-FB4B-B107-62C5CC4DCD06}"/>
                </a:ext>
              </a:extLst>
            </p:cNvPr>
            <p:cNvSpPr txBox="1"/>
            <p:nvPr/>
          </p:nvSpPr>
          <p:spPr>
            <a:xfrm>
              <a:off x="63399" y="1237609"/>
              <a:ext cx="1798249" cy="461665"/>
            </a:xfrm>
            <a:prstGeom prst="rect">
              <a:avLst/>
            </a:prstGeom>
            <a:noFill/>
            <a:ln>
              <a:solidFill>
                <a:schemeClr val="accent1"/>
              </a:solidFill>
            </a:ln>
          </p:spPr>
          <p:txBody>
            <a:bodyPr wrap="none" rtlCol="0">
              <a:spAutoFit/>
            </a:bodyPr>
            <a:lstStyle/>
            <a:p>
              <a:pPr algn="l"/>
              <a:r>
                <a:rPr lang="en-US" dirty="0">
                  <a:latin typeface="+mn-lt"/>
                </a:rPr>
                <a:t>commitment</a:t>
              </a:r>
            </a:p>
          </p:txBody>
        </p:sp>
        <p:cxnSp>
          <p:nvCxnSpPr>
            <p:cNvPr id="59" name="Straight Arrow Connector 58">
              <a:extLst>
                <a:ext uri="{FF2B5EF4-FFF2-40B4-BE49-F238E27FC236}">
                  <a16:creationId xmlns:a16="http://schemas.microsoft.com/office/drawing/2014/main" id="{F0863543-2800-E64E-9481-7C7EF922DB17}"/>
                </a:ext>
              </a:extLst>
            </p:cNvPr>
            <p:cNvCxnSpPr>
              <a:cxnSpLocks/>
            </p:cNvCxnSpPr>
            <p:nvPr/>
          </p:nvCxnSpPr>
          <p:spPr>
            <a:xfrm>
              <a:off x="1911759" y="1448118"/>
              <a:ext cx="83588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84615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3AAC5-A085-2042-8833-96E8817A241C}"/>
              </a:ext>
            </a:extLst>
          </p:cNvPr>
          <p:cNvSpPr>
            <a:spLocks noGrp="1"/>
          </p:cNvSpPr>
          <p:nvPr>
            <p:ph type="title"/>
          </p:nvPr>
        </p:nvSpPr>
        <p:spPr/>
        <p:txBody>
          <a:bodyPr>
            <a:normAutofit fontScale="90000"/>
          </a:bodyPr>
          <a:lstStyle/>
          <a:p>
            <a:r>
              <a:rPr lang="en-US" dirty="0"/>
              <a:t>Merkle tree     </a:t>
            </a:r>
            <a:r>
              <a:rPr lang="en-US" sz="2200" dirty="0"/>
              <a:t>(Merkle 1989)</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180D71-A65C-B54C-A880-770F024757BA}"/>
                  </a:ext>
                </a:extLst>
              </p:cNvPr>
              <p:cNvSpPr>
                <a:spLocks noGrp="1"/>
              </p:cNvSpPr>
              <p:nvPr>
                <p:ph idx="1"/>
              </p:nvPr>
            </p:nvSpPr>
            <p:spPr>
              <a:xfrm>
                <a:off x="191386" y="1200151"/>
                <a:ext cx="8952614" cy="3818430"/>
              </a:xfrm>
            </p:spPr>
            <p:txBody>
              <a:bodyPr>
                <a:noAutofit/>
              </a:bodyPr>
              <a:lstStyle/>
              <a:p>
                <a:pPr marL="0" indent="0">
                  <a:lnSpc>
                    <a:spcPct val="150000"/>
                  </a:lnSpc>
                  <a:buNone/>
                </a:pPr>
                <a:r>
                  <a:rPr lang="en-US" sz="2400" b="1" u="sng" dirty="0" err="1"/>
                  <a:t>Thm</a:t>
                </a:r>
                <a:r>
                  <a:rPr lang="en-US" sz="2400" dirty="0"/>
                  <a:t>:   H CRHF  ⇒    adv. cannot find  </a:t>
                </a:r>
                <a14:m>
                  <m:oMath xmlns:m="http://schemas.openxmlformats.org/officeDocument/2006/math">
                    <m:r>
                      <a:rPr lang="en-US" sz="2400" i="1" dirty="0">
                        <a:latin typeface="Cambria Math" panose="02040503050406030204" pitchFamily="18" charset="0"/>
                      </a:rPr>
                      <m:t>(</m:t>
                    </m:r>
                    <m:r>
                      <a:rPr lang="en-US" sz="2400" i="1" dirty="0">
                        <a:latin typeface="Cambria Math" panose="02040503050406030204" pitchFamily="18" charset="0"/>
                      </a:rPr>
                      <m:t>𝑆</m:t>
                    </m:r>
                    <m:r>
                      <a:rPr lang="en-US" sz="2400" i="1" dirty="0">
                        <a:latin typeface="Cambria Math" panose="02040503050406030204" pitchFamily="18" charset="0"/>
                      </a:rPr>
                      <m:t>, </m:t>
                    </m:r>
                    <m:r>
                      <a:rPr lang="en-US" sz="2400" i="1" dirty="0">
                        <a:latin typeface="Cambria Math" panose="02040503050406030204" pitchFamily="18" charset="0"/>
                      </a:rPr>
                      <m:t>𝑖</m:t>
                    </m:r>
                    <m:r>
                      <a:rPr lang="en-US" sz="2400" i="1" dirty="0">
                        <a:latin typeface="Cambria Math" panose="02040503050406030204" pitchFamily="18" charset="0"/>
                      </a:rPr>
                      <m:t>, </m:t>
                    </m:r>
                    <m:r>
                      <a:rPr lang="en-US" sz="2400" i="1" dirty="0">
                        <a:latin typeface="Cambria Math" panose="02040503050406030204" pitchFamily="18" charset="0"/>
                      </a:rPr>
                      <m:t>𝑚</m:t>
                    </m:r>
                    <m:r>
                      <a:rPr lang="en-US" sz="2400" i="1" dirty="0">
                        <a:latin typeface="Cambria Math" panose="02040503050406030204" pitchFamily="18" charset="0"/>
                      </a:rPr>
                      <m:t>, </m:t>
                    </m:r>
                    <m:r>
                      <a:rPr lang="en-US" sz="2400" i="1" dirty="0">
                        <a:latin typeface="Cambria Math" panose="02040503050406030204" pitchFamily="18" charset="0"/>
                      </a:rPr>
                      <m:t>𝜋</m:t>
                    </m:r>
                    <m:r>
                      <a:rPr lang="en-US" sz="2400" i="1" dirty="0">
                        <a:latin typeface="Cambria Math" panose="02040503050406030204" pitchFamily="18" charset="0"/>
                      </a:rPr>
                      <m:t>)   </m:t>
                    </m:r>
                  </m:oMath>
                </a14:m>
                <a:r>
                  <a:rPr lang="en-US" sz="2400" dirty="0"/>
                  <a:t>s</a:t>
                </a:r>
                <a:r>
                  <a:rPr lang="en-US" sz="2400" dirty="0" err="1"/>
                  <a:t>.t.</a:t>
                </a:r>
                <a:r>
                  <a:rPr lang="en-US" sz="2400" dirty="0"/>
                  <a:t>    </a:t>
                </a:r>
                <a14:m>
                  <m:oMath xmlns:m="http://schemas.openxmlformats.org/officeDocument/2006/math">
                    <m:r>
                      <a:rPr lang="en-US" sz="2400" i="1" dirty="0">
                        <a:latin typeface="Cambria Math" panose="02040503050406030204" pitchFamily="18" charset="0"/>
                      </a:rPr>
                      <m:t>𝑚</m:t>
                    </m:r>
                    <m:r>
                      <a:rPr lang="en-US" sz="2400" i="1" dirty="0">
                        <a:latin typeface="Cambria Math" panose="02040503050406030204" pitchFamily="18" charset="0"/>
                      </a:rPr>
                      <m:t>≠</m:t>
                    </m:r>
                    <m:r>
                      <a:rPr lang="en-US" sz="2400" i="1" dirty="0">
                        <a:latin typeface="Cambria Math" panose="02040503050406030204" pitchFamily="18" charset="0"/>
                      </a:rPr>
                      <m:t>𝑆</m:t>
                    </m:r>
                    <m:r>
                      <a:rPr lang="en-US" sz="2400" i="1" dirty="0">
                        <a:latin typeface="Cambria Math" panose="02040503050406030204" pitchFamily="18" charset="0"/>
                      </a:rPr>
                      <m:t>[</m:t>
                    </m:r>
                    <m:r>
                      <a:rPr lang="en-US" sz="2400" i="1" dirty="0">
                        <a:latin typeface="Cambria Math" panose="02040503050406030204" pitchFamily="18" charset="0"/>
                      </a:rPr>
                      <m:t>𝑖</m:t>
                    </m:r>
                    <m:r>
                      <a:rPr lang="en-US" sz="2400" i="1" dirty="0">
                        <a:latin typeface="Cambria Math" panose="02040503050406030204" pitchFamily="18" charset="0"/>
                      </a:rPr>
                      <m:t>]</m:t>
                    </m:r>
                  </m:oMath>
                </a14:m>
                <a:r>
                  <a:rPr lang="en-US" sz="2400" dirty="0"/>
                  <a:t>   and</a:t>
                </a:r>
                <a:br>
                  <a:rPr lang="en-US" sz="2400" dirty="0"/>
                </a:br>
                <a:r>
                  <a:rPr lang="en-US" sz="2400" dirty="0"/>
                  <a:t>     			</a:t>
                </a:r>
                <a14:m>
                  <m:oMath xmlns:m="http://schemas.openxmlformats.org/officeDocument/2006/math">
                    <m:r>
                      <m:rPr>
                        <m:sty m:val="p"/>
                      </m:rPr>
                      <a:rPr lang="en-US" sz="2400" dirty="0">
                        <a:latin typeface="Cambria Math" panose="02040503050406030204" pitchFamily="18" charset="0"/>
                      </a:rPr>
                      <m:t>verify</m:t>
                    </m:r>
                    <m:r>
                      <a:rPr lang="en-US" sz="2400" i="1" dirty="0">
                        <a:latin typeface="Cambria Math" panose="02040503050406030204" pitchFamily="18" charset="0"/>
                      </a:rPr>
                      <m:t>(</m:t>
                    </m:r>
                    <m:r>
                      <a:rPr lang="en-US" sz="2400" i="1" dirty="0" err="1">
                        <a:latin typeface="Cambria Math" panose="02040503050406030204" pitchFamily="18" charset="0"/>
                      </a:rPr>
                      <m:t>h</m:t>
                    </m:r>
                    <m:r>
                      <a:rPr lang="en-US" sz="2400" i="1" dirty="0" err="1">
                        <a:latin typeface="Cambria Math" panose="02040503050406030204" pitchFamily="18" charset="0"/>
                      </a:rPr>
                      <m:t>,</m:t>
                    </m:r>
                    <m:r>
                      <a:rPr lang="en-US" sz="2400" i="1" dirty="0" err="1">
                        <a:latin typeface="Cambria Math" panose="02040503050406030204" pitchFamily="18" charset="0"/>
                      </a:rPr>
                      <m:t>𝑖</m:t>
                    </m:r>
                    <m:r>
                      <a:rPr lang="en-US" sz="2400" i="1" dirty="0" err="1">
                        <a:latin typeface="Cambria Math" panose="02040503050406030204" pitchFamily="18" charset="0"/>
                      </a:rPr>
                      <m:t>,</m:t>
                    </m:r>
                    <m:r>
                      <a:rPr lang="en-US" sz="2400" i="1" dirty="0" err="1">
                        <a:latin typeface="Cambria Math" panose="02040503050406030204" pitchFamily="18" charset="0"/>
                      </a:rPr>
                      <m:t>𝑚</m:t>
                    </m:r>
                    <m:r>
                      <a:rPr lang="en-US" sz="2400" i="1" dirty="0">
                        <a:latin typeface="Cambria Math" panose="02040503050406030204" pitchFamily="18" charset="0"/>
                      </a:rPr>
                      <m:t>,</m:t>
                    </m:r>
                    <m:r>
                      <a:rPr lang="en-US" sz="2400" i="1" dirty="0">
                        <a:latin typeface="Cambria Math" panose="02040503050406030204" pitchFamily="18" charset="0"/>
                      </a:rPr>
                      <m:t>𝜋</m:t>
                    </m:r>
                    <m:r>
                      <a:rPr lang="en-US" sz="2400" i="1" dirty="0">
                        <a:latin typeface="Cambria Math" panose="02040503050406030204" pitchFamily="18" charset="0"/>
                      </a:rPr>
                      <m:t>)=</m:t>
                    </m:r>
                    <m:r>
                      <m:rPr>
                        <m:sty m:val="p"/>
                      </m:rPr>
                      <a:rPr lang="en-US" sz="2400" dirty="0">
                        <a:latin typeface="Cambria Math" panose="02040503050406030204" pitchFamily="18" charset="0"/>
                      </a:rPr>
                      <m:t>accept</m:t>
                    </m:r>
                    <m:r>
                      <a:rPr lang="en-US" sz="2400" i="1" dirty="0">
                        <a:latin typeface="Cambria Math" panose="02040503050406030204" pitchFamily="18" charset="0"/>
                      </a:rPr>
                      <m:t>     </m:t>
                    </m:r>
                  </m:oMath>
                </a14:m>
                <a:r>
                  <a:rPr lang="en-US" sz="2400" dirty="0"/>
                  <a:t>where   </a:t>
                </a:r>
                <a14:m>
                  <m:oMath xmlns:m="http://schemas.openxmlformats.org/officeDocument/2006/math">
                    <m:r>
                      <a:rPr lang="en-US" sz="2400" i="1" dirty="0">
                        <a:latin typeface="Cambria Math" panose="02040503050406030204" pitchFamily="18" charset="0"/>
                      </a:rPr>
                      <m:t>h</m:t>
                    </m:r>
                    <m:r>
                      <a:rPr lang="en-US" sz="2400" i="1" dirty="0">
                        <a:latin typeface="Cambria Math" panose="02040503050406030204" pitchFamily="18" charset="0"/>
                      </a:rPr>
                      <m:t>=</m:t>
                    </m:r>
                    <m:r>
                      <m:rPr>
                        <m:sty m:val="p"/>
                      </m:rPr>
                      <a:rPr lang="en-US" sz="2400" dirty="0">
                        <a:latin typeface="Cambria Math" panose="02040503050406030204" pitchFamily="18" charset="0"/>
                      </a:rPr>
                      <m:t>commit</m:t>
                    </m:r>
                    <m:r>
                      <a:rPr lang="en-US" sz="2400" i="1" dirty="0">
                        <a:latin typeface="Cambria Math" panose="02040503050406030204" pitchFamily="18" charset="0"/>
                      </a:rPr>
                      <m:t>(</m:t>
                    </m:r>
                    <m:r>
                      <a:rPr lang="en-US" sz="2400" i="1" dirty="0">
                        <a:latin typeface="Cambria Math" panose="02040503050406030204" pitchFamily="18" charset="0"/>
                      </a:rPr>
                      <m:t>𝑆</m:t>
                    </m:r>
                    <m:r>
                      <a:rPr lang="en-US" sz="2400" i="1" dirty="0">
                        <a:latin typeface="Cambria Math" panose="02040503050406030204" pitchFamily="18" charset="0"/>
                      </a:rPr>
                      <m:t>)</m:t>
                    </m:r>
                  </m:oMath>
                </a14:m>
                <a:endParaRPr lang="en-US" sz="2400" dirty="0"/>
              </a:p>
              <a:p>
                <a:pPr marL="0" indent="0">
                  <a:lnSpc>
                    <a:spcPct val="150000"/>
                  </a:lnSpc>
                  <a:buNone/>
                </a:pPr>
                <a:endParaRPr lang="en-US" sz="2400" dirty="0"/>
              </a:p>
              <a:p>
                <a:pPr marL="0" indent="0">
                  <a:lnSpc>
                    <a:spcPct val="150000"/>
                  </a:lnSpc>
                  <a:spcBef>
                    <a:spcPts val="1776"/>
                  </a:spcBef>
                  <a:buNone/>
                </a:pPr>
                <a:r>
                  <a:rPr lang="en-US" sz="2400" dirty="0"/>
                  <a:t>	How is this useful?</a:t>
                </a:r>
              </a:p>
              <a:p>
                <a:pPr lvl="2">
                  <a:spcBef>
                    <a:spcPts val="576"/>
                  </a:spcBef>
                </a:pPr>
                <a:r>
                  <a:rPr lang="en-US" sz="2400" dirty="0"/>
                  <a:t>When writing a block of transactions </a:t>
                </a:r>
                <a14:m>
                  <m:oMath xmlns:m="http://schemas.openxmlformats.org/officeDocument/2006/math">
                    <m:r>
                      <a:rPr lang="en-US" sz="2400" i="1" dirty="0" smtClean="0">
                        <a:latin typeface="Cambria Math" panose="02040503050406030204" pitchFamily="18" charset="0"/>
                      </a:rPr>
                      <m:t>𝑆</m:t>
                    </m:r>
                  </m:oMath>
                </a14:m>
                <a:r>
                  <a:rPr lang="en-US" sz="2400" dirty="0"/>
                  <a:t> to the blockchain, </a:t>
                </a:r>
                <a:br>
                  <a:rPr lang="en-US" sz="2400" dirty="0"/>
                </a:br>
                <a:r>
                  <a:rPr lang="en-US" sz="2400" dirty="0"/>
                  <a:t>suffices to write commit(</a:t>
                </a:r>
                <a14:m>
                  <m:oMath xmlns:m="http://schemas.openxmlformats.org/officeDocument/2006/math">
                    <m:r>
                      <a:rPr lang="en-US" sz="2400" i="1" dirty="0" smtClean="0">
                        <a:latin typeface="Cambria Math" panose="02040503050406030204" pitchFamily="18" charset="0"/>
                      </a:rPr>
                      <m:t>𝑆</m:t>
                    </m:r>
                  </m:oMath>
                </a14:m>
                <a:r>
                  <a:rPr lang="en-US" sz="2400" dirty="0"/>
                  <a:t>) to chain.    Keep chain small.</a:t>
                </a:r>
              </a:p>
              <a:p>
                <a:pPr lvl="2">
                  <a:spcBef>
                    <a:spcPts val="576"/>
                  </a:spcBef>
                </a:pPr>
                <a:r>
                  <a:rPr lang="en-US" sz="2400" dirty="0"/>
                  <a:t>Later, can prove contents of every Tx. </a:t>
                </a:r>
              </a:p>
            </p:txBody>
          </p:sp>
        </mc:Choice>
        <mc:Fallback xmlns="">
          <p:sp>
            <p:nvSpPr>
              <p:cNvPr id="3" name="Content Placeholder 2">
                <a:extLst>
                  <a:ext uri="{FF2B5EF4-FFF2-40B4-BE49-F238E27FC236}">
                    <a16:creationId xmlns:a16="http://schemas.microsoft.com/office/drawing/2014/main" id="{C3180D71-A65C-B54C-A880-770F024757BA}"/>
                  </a:ext>
                </a:extLst>
              </p:cNvPr>
              <p:cNvSpPr>
                <a:spLocks noGrp="1" noRot="1" noChangeAspect="1" noMove="1" noResize="1" noEditPoints="1" noAdjustHandles="1" noChangeArrowheads="1" noChangeShapeType="1" noTextEdit="1"/>
              </p:cNvSpPr>
              <p:nvPr>
                <p:ph idx="1"/>
              </p:nvPr>
            </p:nvSpPr>
            <p:spPr>
              <a:xfrm>
                <a:off x="191386" y="1200151"/>
                <a:ext cx="8952614" cy="3818430"/>
              </a:xfrm>
              <a:blipFill>
                <a:blip r:embed="rId2"/>
                <a:stretch>
                  <a:fillRect l="-1021" b="-415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DAC5710-CAB5-1F48-8447-261B80462371}"/>
              </a:ext>
            </a:extLst>
          </p:cNvPr>
          <p:cNvSpPr txBox="1"/>
          <p:nvPr/>
        </p:nvSpPr>
        <p:spPr>
          <a:xfrm>
            <a:off x="3436883" y="3279227"/>
            <a:ext cx="3081036" cy="461665"/>
          </a:xfrm>
          <a:prstGeom prst="rect">
            <a:avLst/>
          </a:prstGeom>
          <a:noFill/>
        </p:spPr>
        <p:txBody>
          <a:bodyPr wrap="none" rtlCol="0">
            <a:spAutoFit/>
          </a:bodyPr>
          <a:lstStyle/>
          <a:p>
            <a:r>
              <a:rPr lang="en-US" dirty="0">
                <a:latin typeface="+mn-lt"/>
              </a:rPr>
              <a:t>Super useful.   Example</a:t>
            </a:r>
          </a:p>
        </p:txBody>
      </p:sp>
    </p:spTree>
    <p:extLst>
      <p:ext uri="{BB962C8B-B14F-4D97-AF65-F5344CB8AC3E}">
        <p14:creationId xmlns:p14="http://schemas.microsoft.com/office/powerpoint/2010/main" val="486725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80AAB393-A3C4-FE45-A982-0530578E063F}"/>
              </a:ext>
            </a:extLst>
          </p:cNvPr>
          <p:cNvSpPr/>
          <p:nvPr/>
        </p:nvSpPr>
        <p:spPr>
          <a:xfrm>
            <a:off x="0" y="1388148"/>
            <a:ext cx="9144000" cy="1069303"/>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51" name="Group 50">
            <a:extLst>
              <a:ext uri="{FF2B5EF4-FFF2-40B4-BE49-F238E27FC236}">
                <a16:creationId xmlns:a16="http://schemas.microsoft.com/office/drawing/2014/main" id="{4E32761E-4A03-0D41-8C1A-8E4C38ECF915}"/>
              </a:ext>
            </a:extLst>
          </p:cNvPr>
          <p:cNvGrpSpPr/>
          <p:nvPr/>
        </p:nvGrpSpPr>
        <p:grpSpPr>
          <a:xfrm>
            <a:off x="6439974" y="2071480"/>
            <a:ext cx="2515112" cy="1916849"/>
            <a:chOff x="894701" y="2819400"/>
            <a:chExt cx="3353482" cy="2555799"/>
          </a:xfrm>
        </p:grpSpPr>
        <p:sp>
          <p:nvSpPr>
            <p:cNvPr id="52" name="Trapezoid 51">
              <a:extLst>
                <a:ext uri="{FF2B5EF4-FFF2-40B4-BE49-F238E27FC236}">
                  <a16:creationId xmlns:a16="http://schemas.microsoft.com/office/drawing/2014/main" id="{B97A92E2-6D98-414C-A945-FCE71E9504CD}"/>
                </a:ext>
              </a:extLst>
            </p:cNvPr>
            <p:cNvSpPr/>
            <p:nvPr/>
          </p:nvSpPr>
          <p:spPr>
            <a:xfrm>
              <a:off x="953049" y="2819400"/>
              <a:ext cx="3199749" cy="1934258"/>
            </a:xfrm>
            <a:prstGeom prst="trapezoid">
              <a:avLst>
                <a:gd name="adj" fmla="val 90123"/>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wrap="none" lIns="0" tIns="0" rIns="0" rtlCol="0" anchor="ctr"/>
            <a:lstStyle/>
            <a:p>
              <a:pPr algn="ctr"/>
              <a:r>
                <a:rPr lang="en-US" sz="2100" dirty="0">
                  <a:solidFill>
                    <a:schemeClr val="tx1"/>
                  </a:solidFill>
                </a:rPr>
                <a:t>Merkle </a:t>
              </a:r>
              <a:br>
                <a:rPr lang="en-US" sz="2100" dirty="0">
                  <a:solidFill>
                    <a:schemeClr val="tx1"/>
                  </a:solidFill>
                </a:rPr>
              </a:br>
              <a:r>
                <a:rPr lang="en-US" sz="2100" dirty="0">
                  <a:solidFill>
                    <a:schemeClr val="tx1"/>
                  </a:solidFill>
                </a:rPr>
                <a:t>tree</a:t>
              </a:r>
            </a:p>
          </p:txBody>
        </p:sp>
        <p:sp>
          <p:nvSpPr>
            <p:cNvPr id="53" name="TextBox 52">
              <a:extLst>
                <a:ext uri="{FF2B5EF4-FFF2-40B4-BE49-F238E27FC236}">
                  <a16:creationId xmlns:a16="http://schemas.microsoft.com/office/drawing/2014/main" id="{7FB4E759-F767-1A45-A2C0-0EDD026A933A}"/>
                </a:ext>
              </a:extLst>
            </p:cNvPr>
            <p:cNvSpPr txBox="1"/>
            <p:nvPr/>
          </p:nvSpPr>
          <p:spPr>
            <a:xfrm>
              <a:off x="894701" y="4882756"/>
              <a:ext cx="3353482" cy="492443"/>
            </a:xfrm>
            <a:prstGeom prst="rect">
              <a:avLst/>
            </a:prstGeom>
            <a:noFill/>
          </p:spPr>
          <p:txBody>
            <a:bodyPr wrap="none" rtlCol="0">
              <a:spAutoFit/>
            </a:bodyPr>
            <a:lstStyle/>
            <a:p>
              <a:r>
                <a:rPr lang="en-US" sz="1800" dirty="0"/>
                <a:t>Tx</a:t>
              </a:r>
              <a:r>
                <a:rPr lang="en-US" sz="2100" baseline="-25000" dirty="0"/>
                <a:t>1</a:t>
              </a:r>
              <a:r>
                <a:rPr lang="en-US" sz="1800" dirty="0"/>
                <a:t>   Tx</a:t>
              </a:r>
              <a:r>
                <a:rPr lang="en-US" sz="2100" baseline="-25000" dirty="0"/>
                <a:t>2</a:t>
              </a:r>
              <a:r>
                <a:rPr lang="en-US" sz="1800" dirty="0"/>
                <a:t>       …      </a:t>
              </a:r>
              <a:r>
                <a:rPr lang="en-US" sz="1800" dirty="0" err="1"/>
                <a:t>Tx</a:t>
              </a:r>
              <a:r>
                <a:rPr lang="en-US" baseline="-25000" dirty="0" err="1"/>
                <a:t>n</a:t>
              </a:r>
              <a:endParaRPr lang="en-US" sz="1800" baseline="-25000" dirty="0"/>
            </a:p>
          </p:txBody>
        </p:sp>
      </p:grpSp>
      <p:grpSp>
        <p:nvGrpSpPr>
          <p:cNvPr id="48" name="Group 47">
            <a:extLst>
              <a:ext uri="{FF2B5EF4-FFF2-40B4-BE49-F238E27FC236}">
                <a16:creationId xmlns:a16="http://schemas.microsoft.com/office/drawing/2014/main" id="{F2D6AA9A-3639-004B-BAE5-6503EFE045A9}"/>
              </a:ext>
            </a:extLst>
          </p:cNvPr>
          <p:cNvGrpSpPr/>
          <p:nvPr/>
        </p:nvGrpSpPr>
        <p:grpSpPr>
          <a:xfrm>
            <a:off x="3406632" y="2114550"/>
            <a:ext cx="2515112" cy="1916849"/>
            <a:chOff x="894701" y="2819400"/>
            <a:chExt cx="3353482" cy="2555799"/>
          </a:xfrm>
        </p:grpSpPr>
        <p:sp>
          <p:nvSpPr>
            <p:cNvPr id="49" name="Trapezoid 48">
              <a:extLst>
                <a:ext uri="{FF2B5EF4-FFF2-40B4-BE49-F238E27FC236}">
                  <a16:creationId xmlns:a16="http://schemas.microsoft.com/office/drawing/2014/main" id="{F929D135-C455-1141-81F9-F613D7C6C4D8}"/>
                </a:ext>
              </a:extLst>
            </p:cNvPr>
            <p:cNvSpPr/>
            <p:nvPr/>
          </p:nvSpPr>
          <p:spPr>
            <a:xfrm>
              <a:off x="953049" y="2819400"/>
              <a:ext cx="3199749" cy="1934258"/>
            </a:xfrm>
            <a:prstGeom prst="trapezoid">
              <a:avLst>
                <a:gd name="adj" fmla="val 90123"/>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wrap="none" lIns="0" tIns="0" rIns="0" rtlCol="0" anchor="ctr"/>
            <a:lstStyle/>
            <a:p>
              <a:pPr algn="ctr"/>
              <a:r>
                <a:rPr lang="en-US" sz="2100" dirty="0">
                  <a:solidFill>
                    <a:schemeClr val="tx1"/>
                  </a:solidFill>
                </a:rPr>
                <a:t>Merkle </a:t>
              </a:r>
              <a:br>
                <a:rPr lang="en-US" sz="2100" dirty="0">
                  <a:solidFill>
                    <a:schemeClr val="tx1"/>
                  </a:solidFill>
                </a:rPr>
              </a:br>
              <a:r>
                <a:rPr lang="en-US" sz="2100" dirty="0">
                  <a:solidFill>
                    <a:schemeClr val="tx1"/>
                  </a:solidFill>
                </a:rPr>
                <a:t>tree</a:t>
              </a:r>
            </a:p>
          </p:txBody>
        </p:sp>
        <p:sp>
          <p:nvSpPr>
            <p:cNvPr id="50" name="TextBox 49">
              <a:extLst>
                <a:ext uri="{FF2B5EF4-FFF2-40B4-BE49-F238E27FC236}">
                  <a16:creationId xmlns:a16="http://schemas.microsoft.com/office/drawing/2014/main" id="{EFA9344A-2D79-9949-9B06-4D3EC1816061}"/>
                </a:ext>
              </a:extLst>
            </p:cNvPr>
            <p:cNvSpPr txBox="1"/>
            <p:nvPr/>
          </p:nvSpPr>
          <p:spPr>
            <a:xfrm>
              <a:off x="894701" y="4882756"/>
              <a:ext cx="3353482" cy="492443"/>
            </a:xfrm>
            <a:prstGeom prst="rect">
              <a:avLst/>
            </a:prstGeom>
            <a:noFill/>
          </p:spPr>
          <p:txBody>
            <a:bodyPr wrap="none" rtlCol="0">
              <a:spAutoFit/>
            </a:bodyPr>
            <a:lstStyle/>
            <a:p>
              <a:r>
                <a:rPr lang="en-US" sz="1800" dirty="0"/>
                <a:t>Tx</a:t>
              </a:r>
              <a:r>
                <a:rPr lang="en-US" sz="2100" baseline="-25000" dirty="0"/>
                <a:t>1</a:t>
              </a:r>
              <a:r>
                <a:rPr lang="en-US" sz="1800" dirty="0"/>
                <a:t>   Tx</a:t>
              </a:r>
              <a:r>
                <a:rPr lang="en-US" sz="2100" baseline="-25000" dirty="0"/>
                <a:t>2</a:t>
              </a:r>
              <a:r>
                <a:rPr lang="en-US" sz="1800" dirty="0"/>
                <a:t>       …      </a:t>
              </a:r>
              <a:r>
                <a:rPr lang="en-US" sz="1800" dirty="0" err="1"/>
                <a:t>Tx</a:t>
              </a:r>
              <a:r>
                <a:rPr lang="en-US" baseline="-25000" dirty="0" err="1"/>
                <a:t>n</a:t>
              </a:r>
              <a:endParaRPr lang="en-US" sz="1800" baseline="-25000" dirty="0"/>
            </a:p>
          </p:txBody>
        </p:sp>
      </p:grpSp>
      <p:grpSp>
        <p:nvGrpSpPr>
          <p:cNvPr id="21" name="Group 20">
            <a:extLst>
              <a:ext uri="{FF2B5EF4-FFF2-40B4-BE49-F238E27FC236}">
                <a16:creationId xmlns:a16="http://schemas.microsoft.com/office/drawing/2014/main" id="{054F026D-1F8C-D64D-ADDA-BA3CFCD54A6E}"/>
              </a:ext>
            </a:extLst>
          </p:cNvPr>
          <p:cNvGrpSpPr/>
          <p:nvPr/>
        </p:nvGrpSpPr>
        <p:grpSpPr>
          <a:xfrm>
            <a:off x="415478" y="2114550"/>
            <a:ext cx="2515112" cy="1916849"/>
            <a:chOff x="894701" y="2819400"/>
            <a:chExt cx="3353482" cy="2555799"/>
          </a:xfrm>
        </p:grpSpPr>
        <p:sp>
          <p:nvSpPr>
            <p:cNvPr id="18" name="Trapezoid 17">
              <a:extLst>
                <a:ext uri="{FF2B5EF4-FFF2-40B4-BE49-F238E27FC236}">
                  <a16:creationId xmlns:a16="http://schemas.microsoft.com/office/drawing/2014/main" id="{4867E79B-4F2D-274A-97BB-B663C7FBE951}"/>
                </a:ext>
              </a:extLst>
            </p:cNvPr>
            <p:cNvSpPr/>
            <p:nvPr/>
          </p:nvSpPr>
          <p:spPr>
            <a:xfrm>
              <a:off x="953049" y="2819400"/>
              <a:ext cx="3199749" cy="1934258"/>
            </a:xfrm>
            <a:prstGeom prst="trapezoid">
              <a:avLst>
                <a:gd name="adj" fmla="val 90123"/>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wrap="none" lIns="0" tIns="0" rIns="0" rtlCol="0" anchor="ctr"/>
            <a:lstStyle/>
            <a:p>
              <a:pPr algn="ctr"/>
              <a:r>
                <a:rPr lang="en-US" sz="2100" dirty="0">
                  <a:solidFill>
                    <a:schemeClr val="tx1"/>
                  </a:solidFill>
                </a:rPr>
                <a:t>Merkle </a:t>
              </a:r>
              <a:br>
                <a:rPr lang="en-US" sz="2100" dirty="0">
                  <a:solidFill>
                    <a:schemeClr val="tx1"/>
                  </a:solidFill>
                </a:rPr>
              </a:br>
              <a:r>
                <a:rPr lang="en-US" sz="2100" dirty="0">
                  <a:solidFill>
                    <a:schemeClr val="tx1"/>
                  </a:solidFill>
                </a:rPr>
                <a:t>tree</a:t>
              </a:r>
            </a:p>
          </p:txBody>
        </p:sp>
        <p:sp>
          <p:nvSpPr>
            <p:cNvPr id="19" name="TextBox 18">
              <a:extLst>
                <a:ext uri="{FF2B5EF4-FFF2-40B4-BE49-F238E27FC236}">
                  <a16:creationId xmlns:a16="http://schemas.microsoft.com/office/drawing/2014/main" id="{F55746E7-9CCF-5A4D-AA73-0C151D4BF022}"/>
                </a:ext>
              </a:extLst>
            </p:cNvPr>
            <p:cNvSpPr txBox="1"/>
            <p:nvPr/>
          </p:nvSpPr>
          <p:spPr>
            <a:xfrm>
              <a:off x="894701" y="4882756"/>
              <a:ext cx="3353482" cy="492443"/>
            </a:xfrm>
            <a:prstGeom prst="rect">
              <a:avLst/>
            </a:prstGeom>
            <a:noFill/>
          </p:spPr>
          <p:txBody>
            <a:bodyPr wrap="none" rtlCol="0">
              <a:spAutoFit/>
            </a:bodyPr>
            <a:lstStyle/>
            <a:p>
              <a:r>
                <a:rPr lang="en-US" sz="1800" dirty="0"/>
                <a:t>Tx</a:t>
              </a:r>
              <a:r>
                <a:rPr lang="en-US" sz="2100" baseline="-25000" dirty="0"/>
                <a:t>1</a:t>
              </a:r>
              <a:r>
                <a:rPr lang="en-US" sz="1800" dirty="0"/>
                <a:t>   Tx</a:t>
              </a:r>
              <a:r>
                <a:rPr lang="en-US" sz="2100" baseline="-25000" dirty="0"/>
                <a:t>2</a:t>
              </a:r>
              <a:r>
                <a:rPr lang="en-US" sz="1800" dirty="0"/>
                <a:t>       …      </a:t>
              </a:r>
              <a:r>
                <a:rPr lang="en-US" sz="1800" dirty="0" err="1"/>
                <a:t>Tx</a:t>
              </a:r>
              <a:r>
                <a:rPr lang="en-US" baseline="-25000" dirty="0" err="1"/>
                <a:t>n</a:t>
              </a:r>
              <a:endParaRPr lang="en-US" sz="1800" baseline="-25000" dirty="0"/>
            </a:p>
          </p:txBody>
        </p:sp>
      </p:grpSp>
      <p:sp>
        <p:nvSpPr>
          <p:cNvPr id="2" name="Title 1">
            <a:extLst>
              <a:ext uri="{FF2B5EF4-FFF2-40B4-BE49-F238E27FC236}">
                <a16:creationId xmlns:a16="http://schemas.microsoft.com/office/drawing/2014/main" id="{34A53CE0-3190-F749-8D47-E849D56EBE43}"/>
              </a:ext>
            </a:extLst>
          </p:cNvPr>
          <p:cNvSpPr>
            <a:spLocks noGrp="1"/>
          </p:cNvSpPr>
          <p:nvPr>
            <p:ph type="title"/>
          </p:nvPr>
        </p:nvSpPr>
        <p:spPr/>
        <p:txBody>
          <a:bodyPr>
            <a:normAutofit fontScale="90000"/>
          </a:bodyPr>
          <a:lstStyle/>
          <a:p>
            <a:r>
              <a:rPr lang="en-US" dirty="0"/>
              <a:t>Abstract block chain</a:t>
            </a:r>
          </a:p>
        </p:txBody>
      </p:sp>
      <p:cxnSp>
        <p:nvCxnSpPr>
          <p:cNvPr id="4" name="Straight Connector 3">
            <a:extLst>
              <a:ext uri="{FF2B5EF4-FFF2-40B4-BE49-F238E27FC236}">
                <a16:creationId xmlns:a16="http://schemas.microsoft.com/office/drawing/2014/main" id="{57820443-B273-A649-8918-6416915BE018}"/>
              </a:ext>
            </a:extLst>
          </p:cNvPr>
          <p:cNvCxnSpPr>
            <a:cxnSpLocks/>
          </p:cNvCxnSpPr>
          <p:nvPr/>
        </p:nvCxnSpPr>
        <p:spPr>
          <a:xfrm>
            <a:off x="0" y="1388147"/>
            <a:ext cx="9144000" cy="0"/>
          </a:xfrm>
          <a:prstGeom prst="line">
            <a:avLst/>
          </a:prstGeom>
          <a:ln w="57150"/>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D6B9E2E3-2E72-2B4F-99B4-F8C7A1021151}"/>
              </a:ext>
            </a:extLst>
          </p:cNvPr>
          <p:cNvCxnSpPr>
            <a:cxnSpLocks/>
          </p:cNvCxnSpPr>
          <p:nvPr/>
        </p:nvCxnSpPr>
        <p:spPr>
          <a:xfrm>
            <a:off x="0" y="2457450"/>
            <a:ext cx="9144000" cy="0"/>
          </a:xfrm>
          <a:prstGeom prst="line">
            <a:avLst/>
          </a:prstGeom>
          <a:ln w="57150"/>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43F94DF6-AEA8-3D40-B522-E7FEEC6BEFAA}"/>
              </a:ext>
            </a:extLst>
          </p:cNvPr>
          <p:cNvSpPr txBox="1"/>
          <p:nvPr/>
        </p:nvSpPr>
        <p:spPr>
          <a:xfrm>
            <a:off x="555585" y="983848"/>
            <a:ext cx="1452642" cy="415498"/>
          </a:xfrm>
          <a:prstGeom prst="rect">
            <a:avLst/>
          </a:prstGeom>
          <a:noFill/>
        </p:spPr>
        <p:txBody>
          <a:bodyPr wrap="none" rtlCol="0">
            <a:spAutoFit/>
          </a:bodyPr>
          <a:lstStyle/>
          <a:p>
            <a:r>
              <a:rPr lang="en-US" sz="2100" dirty="0"/>
              <a:t>blockchain</a:t>
            </a:r>
          </a:p>
        </p:txBody>
      </p:sp>
      <p:grpSp>
        <p:nvGrpSpPr>
          <p:cNvPr id="17" name="Group 16">
            <a:extLst>
              <a:ext uri="{FF2B5EF4-FFF2-40B4-BE49-F238E27FC236}">
                <a16:creationId xmlns:a16="http://schemas.microsoft.com/office/drawing/2014/main" id="{74F36E79-39CF-9F4F-8018-0F22AAA1BAC1}"/>
              </a:ext>
            </a:extLst>
          </p:cNvPr>
          <p:cNvGrpSpPr/>
          <p:nvPr/>
        </p:nvGrpSpPr>
        <p:grpSpPr>
          <a:xfrm>
            <a:off x="400050" y="1485901"/>
            <a:ext cx="2628153" cy="859790"/>
            <a:chOff x="1328058" y="2077732"/>
            <a:chExt cx="3504204" cy="1146387"/>
          </a:xfrm>
        </p:grpSpPr>
        <p:sp>
          <p:nvSpPr>
            <p:cNvPr id="8" name="Rectangle 7">
              <a:extLst>
                <a:ext uri="{FF2B5EF4-FFF2-40B4-BE49-F238E27FC236}">
                  <a16:creationId xmlns:a16="http://schemas.microsoft.com/office/drawing/2014/main" id="{2C5B2E26-063F-ED41-8436-25C16FEBCEF6}"/>
                </a:ext>
              </a:extLst>
            </p:cNvPr>
            <p:cNvSpPr/>
            <p:nvPr/>
          </p:nvSpPr>
          <p:spPr>
            <a:xfrm>
              <a:off x="1328058" y="2454729"/>
              <a:ext cx="3504204" cy="769390"/>
            </a:xfrm>
            <a:prstGeom prst="rect">
              <a:avLst/>
            </a:prstGeom>
            <a:solidFill>
              <a:srgbClr val="ADF5B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a:extLst>
                <a:ext uri="{FF2B5EF4-FFF2-40B4-BE49-F238E27FC236}">
                  <a16:creationId xmlns:a16="http://schemas.microsoft.com/office/drawing/2014/main" id="{3A69FE68-C27C-FB4A-9163-4ECF98BA751E}"/>
                </a:ext>
              </a:extLst>
            </p:cNvPr>
            <p:cNvSpPr/>
            <p:nvPr/>
          </p:nvSpPr>
          <p:spPr>
            <a:xfrm>
              <a:off x="1480306" y="2532627"/>
              <a:ext cx="653294" cy="316585"/>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1800"/>
            </a:p>
          </p:txBody>
        </p:sp>
        <p:sp>
          <p:nvSpPr>
            <p:cNvPr id="13" name="TextBox 12">
              <a:extLst>
                <a:ext uri="{FF2B5EF4-FFF2-40B4-BE49-F238E27FC236}">
                  <a16:creationId xmlns:a16="http://schemas.microsoft.com/office/drawing/2014/main" id="{1F5AF669-D088-DC48-9554-D198D530D7E2}"/>
                </a:ext>
              </a:extLst>
            </p:cNvPr>
            <p:cNvSpPr txBox="1"/>
            <p:nvPr/>
          </p:nvSpPr>
          <p:spPr>
            <a:xfrm>
              <a:off x="2180343" y="2077732"/>
              <a:ext cx="1718847" cy="430887"/>
            </a:xfrm>
            <a:prstGeom prst="rect">
              <a:avLst/>
            </a:prstGeom>
            <a:noFill/>
          </p:spPr>
          <p:txBody>
            <a:bodyPr wrap="none" rtlCol="0">
              <a:spAutoFit/>
            </a:bodyPr>
            <a:lstStyle/>
            <a:p>
              <a:r>
                <a:rPr lang="en-US" sz="1500" dirty="0"/>
                <a:t>block header</a:t>
              </a:r>
            </a:p>
          </p:txBody>
        </p:sp>
        <p:sp>
          <p:nvSpPr>
            <p:cNvPr id="14" name="TextBox 13">
              <a:extLst>
                <a:ext uri="{FF2B5EF4-FFF2-40B4-BE49-F238E27FC236}">
                  <a16:creationId xmlns:a16="http://schemas.microsoft.com/office/drawing/2014/main" id="{7F3279B0-1830-A445-9B29-97915D43FA9B}"/>
                </a:ext>
              </a:extLst>
            </p:cNvPr>
            <p:cNvSpPr txBox="1"/>
            <p:nvPr/>
          </p:nvSpPr>
          <p:spPr>
            <a:xfrm>
              <a:off x="1448797" y="2526268"/>
              <a:ext cx="837203" cy="597932"/>
            </a:xfrm>
            <a:prstGeom prst="rect">
              <a:avLst/>
            </a:prstGeom>
            <a:solidFill>
              <a:srgbClr val="00B050"/>
            </a:solidFill>
          </p:spPr>
          <p:txBody>
            <a:bodyPr wrap="square" rtlCol="0" anchor="ctr" anchorCtr="0">
              <a:noAutofit/>
            </a:bodyPr>
            <a:lstStyle/>
            <a:p>
              <a:pPr algn="ctr"/>
              <a:r>
                <a:rPr lang="en-US" sz="1500" b="1" dirty="0"/>
                <a:t>⊥</a:t>
              </a:r>
              <a:endParaRPr lang="en-US" sz="1800" b="1" dirty="0"/>
            </a:p>
          </p:txBody>
        </p:sp>
        <p:sp>
          <p:nvSpPr>
            <p:cNvPr id="15" name="TextBox 14">
              <a:extLst>
                <a:ext uri="{FF2B5EF4-FFF2-40B4-BE49-F238E27FC236}">
                  <a16:creationId xmlns:a16="http://schemas.microsoft.com/office/drawing/2014/main" id="{71769FCD-99BE-7F4C-942A-9A9A9D6DB69C}"/>
                </a:ext>
              </a:extLst>
            </p:cNvPr>
            <p:cNvSpPr txBox="1"/>
            <p:nvPr/>
          </p:nvSpPr>
          <p:spPr>
            <a:xfrm>
              <a:off x="2476997" y="2532627"/>
              <a:ext cx="1059711" cy="597932"/>
            </a:xfrm>
            <a:prstGeom prst="rect">
              <a:avLst/>
            </a:prstGeom>
            <a:solidFill>
              <a:srgbClr val="00B050"/>
            </a:solidFill>
          </p:spPr>
          <p:txBody>
            <a:bodyPr wrap="square" rtlCol="0" anchor="ctr" anchorCtr="0">
              <a:noAutofit/>
            </a:bodyPr>
            <a:lstStyle/>
            <a:p>
              <a:pPr algn="ctr"/>
              <a:r>
                <a:rPr lang="en-US" sz="1500" dirty="0"/>
                <a:t>Merkle</a:t>
              </a:r>
              <a:br>
                <a:rPr lang="en-US" sz="1500" dirty="0"/>
              </a:br>
              <a:r>
                <a:rPr lang="en-US" sz="1500" dirty="0"/>
                <a:t>root</a:t>
              </a:r>
              <a:endParaRPr lang="en-US" sz="1800" dirty="0"/>
            </a:p>
          </p:txBody>
        </p:sp>
        <p:sp>
          <p:nvSpPr>
            <p:cNvPr id="16" name="TextBox 15">
              <a:extLst>
                <a:ext uri="{FF2B5EF4-FFF2-40B4-BE49-F238E27FC236}">
                  <a16:creationId xmlns:a16="http://schemas.microsoft.com/office/drawing/2014/main" id="{77C2A2D8-FBA8-9046-A1A6-F8B0AADE1252}"/>
                </a:ext>
              </a:extLst>
            </p:cNvPr>
            <p:cNvSpPr txBox="1"/>
            <p:nvPr/>
          </p:nvSpPr>
          <p:spPr>
            <a:xfrm>
              <a:off x="3680632" y="2526268"/>
              <a:ext cx="1059711" cy="597932"/>
            </a:xfrm>
            <a:prstGeom prst="rect">
              <a:avLst/>
            </a:prstGeom>
            <a:solidFill>
              <a:srgbClr val="00B050"/>
            </a:solidFill>
          </p:spPr>
          <p:txBody>
            <a:bodyPr wrap="square" rtlCol="0" anchor="ctr" anchorCtr="0">
              <a:noAutofit/>
            </a:bodyPr>
            <a:lstStyle/>
            <a:p>
              <a:pPr algn="ctr"/>
              <a:r>
                <a:rPr lang="en-US" sz="1500" dirty="0"/>
                <a:t>other</a:t>
              </a:r>
              <a:br>
                <a:rPr lang="en-US" sz="1500" dirty="0"/>
              </a:br>
              <a:r>
                <a:rPr lang="en-US" sz="1500" dirty="0"/>
                <a:t>data</a:t>
              </a:r>
              <a:endParaRPr lang="en-US" sz="1800" dirty="0"/>
            </a:p>
          </p:txBody>
        </p:sp>
      </p:grpSp>
      <p:grpSp>
        <p:nvGrpSpPr>
          <p:cNvPr id="22" name="Group 21">
            <a:extLst>
              <a:ext uri="{FF2B5EF4-FFF2-40B4-BE49-F238E27FC236}">
                <a16:creationId xmlns:a16="http://schemas.microsoft.com/office/drawing/2014/main" id="{60EBB648-638B-EB4C-88FE-79B290CEDFF9}"/>
              </a:ext>
            </a:extLst>
          </p:cNvPr>
          <p:cNvGrpSpPr/>
          <p:nvPr/>
        </p:nvGrpSpPr>
        <p:grpSpPr>
          <a:xfrm>
            <a:off x="3389631" y="1485901"/>
            <a:ext cx="2628153" cy="859790"/>
            <a:chOff x="1328058" y="2077732"/>
            <a:chExt cx="3504204" cy="1146387"/>
          </a:xfrm>
        </p:grpSpPr>
        <p:sp>
          <p:nvSpPr>
            <p:cNvPr id="23" name="Rectangle 22">
              <a:extLst>
                <a:ext uri="{FF2B5EF4-FFF2-40B4-BE49-F238E27FC236}">
                  <a16:creationId xmlns:a16="http://schemas.microsoft.com/office/drawing/2014/main" id="{CAD8FCC3-BF9F-724B-9429-280A7B947FFD}"/>
                </a:ext>
              </a:extLst>
            </p:cNvPr>
            <p:cNvSpPr/>
            <p:nvPr/>
          </p:nvSpPr>
          <p:spPr>
            <a:xfrm>
              <a:off x="1328058" y="2454729"/>
              <a:ext cx="3504204" cy="769390"/>
            </a:xfrm>
            <a:prstGeom prst="rect">
              <a:avLst/>
            </a:prstGeom>
            <a:solidFill>
              <a:srgbClr val="ADF5B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24" name="Rectangle 23">
              <a:extLst>
                <a:ext uri="{FF2B5EF4-FFF2-40B4-BE49-F238E27FC236}">
                  <a16:creationId xmlns:a16="http://schemas.microsoft.com/office/drawing/2014/main" id="{E0A78B27-6BB1-E544-A327-912E1F24A505}"/>
                </a:ext>
              </a:extLst>
            </p:cNvPr>
            <p:cNvSpPr/>
            <p:nvPr/>
          </p:nvSpPr>
          <p:spPr>
            <a:xfrm>
              <a:off x="1480306" y="2532627"/>
              <a:ext cx="653294" cy="316585"/>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1800"/>
            </a:p>
          </p:txBody>
        </p:sp>
        <p:sp>
          <p:nvSpPr>
            <p:cNvPr id="25" name="TextBox 24">
              <a:extLst>
                <a:ext uri="{FF2B5EF4-FFF2-40B4-BE49-F238E27FC236}">
                  <a16:creationId xmlns:a16="http://schemas.microsoft.com/office/drawing/2014/main" id="{A2738302-0D9F-8342-B3F1-5533B06E5112}"/>
                </a:ext>
              </a:extLst>
            </p:cNvPr>
            <p:cNvSpPr txBox="1"/>
            <p:nvPr/>
          </p:nvSpPr>
          <p:spPr>
            <a:xfrm>
              <a:off x="2180343" y="2077732"/>
              <a:ext cx="1718847" cy="430887"/>
            </a:xfrm>
            <a:prstGeom prst="rect">
              <a:avLst/>
            </a:prstGeom>
            <a:noFill/>
          </p:spPr>
          <p:txBody>
            <a:bodyPr wrap="none" rtlCol="0">
              <a:spAutoFit/>
            </a:bodyPr>
            <a:lstStyle/>
            <a:p>
              <a:r>
                <a:rPr lang="en-US" sz="1500" dirty="0"/>
                <a:t>block header</a:t>
              </a:r>
            </a:p>
          </p:txBody>
        </p:sp>
        <p:sp>
          <p:nvSpPr>
            <p:cNvPr id="26" name="TextBox 25">
              <a:extLst>
                <a:ext uri="{FF2B5EF4-FFF2-40B4-BE49-F238E27FC236}">
                  <a16:creationId xmlns:a16="http://schemas.microsoft.com/office/drawing/2014/main" id="{CB695A39-96E0-5544-8972-FEDD005565A2}"/>
                </a:ext>
              </a:extLst>
            </p:cNvPr>
            <p:cNvSpPr txBox="1"/>
            <p:nvPr/>
          </p:nvSpPr>
          <p:spPr>
            <a:xfrm>
              <a:off x="1448797" y="2526268"/>
              <a:ext cx="837203" cy="597932"/>
            </a:xfrm>
            <a:prstGeom prst="rect">
              <a:avLst/>
            </a:prstGeom>
            <a:solidFill>
              <a:srgbClr val="00B050"/>
            </a:solidFill>
          </p:spPr>
          <p:txBody>
            <a:bodyPr wrap="square" rtlCol="0" anchor="ctr" anchorCtr="0">
              <a:noAutofit/>
            </a:bodyPr>
            <a:lstStyle/>
            <a:p>
              <a:pPr algn="ctr"/>
              <a:r>
                <a:rPr lang="en-US" sz="1500" dirty="0"/>
                <a:t>hash</a:t>
              </a:r>
              <a:endParaRPr lang="en-US" sz="1800" dirty="0"/>
            </a:p>
          </p:txBody>
        </p:sp>
        <p:sp>
          <p:nvSpPr>
            <p:cNvPr id="27" name="TextBox 26">
              <a:extLst>
                <a:ext uri="{FF2B5EF4-FFF2-40B4-BE49-F238E27FC236}">
                  <a16:creationId xmlns:a16="http://schemas.microsoft.com/office/drawing/2014/main" id="{6FB793A4-6697-684E-95C0-F42C6D41D9DA}"/>
                </a:ext>
              </a:extLst>
            </p:cNvPr>
            <p:cNvSpPr txBox="1"/>
            <p:nvPr/>
          </p:nvSpPr>
          <p:spPr>
            <a:xfrm>
              <a:off x="2476997" y="2532627"/>
              <a:ext cx="1059711" cy="597932"/>
            </a:xfrm>
            <a:prstGeom prst="rect">
              <a:avLst/>
            </a:prstGeom>
            <a:solidFill>
              <a:srgbClr val="00B050"/>
            </a:solidFill>
          </p:spPr>
          <p:txBody>
            <a:bodyPr wrap="square" rtlCol="0" anchor="ctr" anchorCtr="0">
              <a:noAutofit/>
            </a:bodyPr>
            <a:lstStyle/>
            <a:p>
              <a:pPr algn="ctr"/>
              <a:r>
                <a:rPr lang="en-US" sz="1500" dirty="0"/>
                <a:t>Merkle</a:t>
              </a:r>
              <a:br>
                <a:rPr lang="en-US" sz="1500" dirty="0"/>
              </a:br>
              <a:r>
                <a:rPr lang="en-US" sz="1500" dirty="0"/>
                <a:t>root</a:t>
              </a:r>
              <a:endParaRPr lang="en-US" sz="1800" dirty="0"/>
            </a:p>
          </p:txBody>
        </p:sp>
        <p:sp>
          <p:nvSpPr>
            <p:cNvPr id="28" name="TextBox 27">
              <a:extLst>
                <a:ext uri="{FF2B5EF4-FFF2-40B4-BE49-F238E27FC236}">
                  <a16:creationId xmlns:a16="http://schemas.microsoft.com/office/drawing/2014/main" id="{458A5B78-D870-7A4A-84D0-B6CA48CB5F47}"/>
                </a:ext>
              </a:extLst>
            </p:cNvPr>
            <p:cNvSpPr txBox="1"/>
            <p:nvPr/>
          </p:nvSpPr>
          <p:spPr>
            <a:xfrm>
              <a:off x="3680632" y="2526268"/>
              <a:ext cx="1059711" cy="597932"/>
            </a:xfrm>
            <a:prstGeom prst="rect">
              <a:avLst/>
            </a:prstGeom>
            <a:solidFill>
              <a:srgbClr val="00B050"/>
            </a:solidFill>
          </p:spPr>
          <p:txBody>
            <a:bodyPr wrap="square" rtlCol="0" anchor="ctr" anchorCtr="0">
              <a:noAutofit/>
            </a:bodyPr>
            <a:lstStyle/>
            <a:p>
              <a:pPr algn="ctr"/>
              <a:r>
                <a:rPr lang="en-US" sz="1500" dirty="0"/>
                <a:t>other</a:t>
              </a:r>
              <a:br>
                <a:rPr lang="en-US" sz="1500" dirty="0"/>
              </a:br>
              <a:r>
                <a:rPr lang="en-US" sz="1500" dirty="0"/>
                <a:t>data</a:t>
              </a:r>
              <a:endParaRPr lang="en-US" sz="1800" dirty="0"/>
            </a:p>
          </p:txBody>
        </p:sp>
      </p:grpSp>
      <p:grpSp>
        <p:nvGrpSpPr>
          <p:cNvPr id="54" name="Group 53">
            <a:extLst>
              <a:ext uri="{FF2B5EF4-FFF2-40B4-BE49-F238E27FC236}">
                <a16:creationId xmlns:a16="http://schemas.microsoft.com/office/drawing/2014/main" id="{A7279127-0915-8242-9B52-2969AA74061C}"/>
              </a:ext>
            </a:extLst>
          </p:cNvPr>
          <p:cNvGrpSpPr/>
          <p:nvPr/>
        </p:nvGrpSpPr>
        <p:grpSpPr>
          <a:xfrm>
            <a:off x="2320282" y="1569537"/>
            <a:ext cx="1473855" cy="252765"/>
            <a:chOff x="3093709" y="2092716"/>
            <a:chExt cx="1965140" cy="337020"/>
          </a:xfrm>
        </p:grpSpPr>
        <p:cxnSp>
          <p:nvCxnSpPr>
            <p:cNvPr id="33" name="Elbow Connector 32">
              <a:extLst>
                <a:ext uri="{FF2B5EF4-FFF2-40B4-BE49-F238E27FC236}">
                  <a16:creationId xmlns:a16="http://schemas.microsoft.com/office/drawing/2014/main" id="{347190FD-1E4C-184F-8499-6E3C79CED5EA}"/>
                </a:ext>
              </a:extLst>
            </p:cNvPr>
            <p:cNvCxnSpPr>
              <a:cxnSpLocks/>
              <a:endCxn id="26" idx="0"/>
            </p:cNvCxnSpPr>
            <p:nvPr/>
          </p:nvCxnSpPr>
          <p:spPr>
            <a:xfrm>
              <a:off x="3526342" y="2092716"/>
              <a:ext cx="1532507" cy="337020"/>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31DBFBA-6536-9844-BC09-5A1DB62B0067}"/>
                </a:ext>
              </a:extLst>
            </p:cNvPr>
            <p:cNvCxnSpPr>
              <a:cxnSpLocks/>
            </p:cNvCxnSpPr>
            <p:nvPr/>
          </p:nvCxnSpPr>
          <p:spPr>
            <a:xfrm flipV="1">
              <a:off x="3093709" y="2092716"/>
              <a:ext cx="433836" cy="259122"/>
            </a:xfrm>
            <a:prstGeom prst="line">
              <a:avLst/>
            </a:prstGeom>
            <a:ln w="38100"/>
          </p:spPr>
          <p:style>
            <a:lnRef idx="1">
              <a:schemeClr val="dk1"/>
            </a:lnRef>
            <a:fillRef idx="0">
              <a:schemeClr val="dk1"/>
            </a:fillRef>
            <a:effectRef idx="0">
              <a:schemeClr val="dk1"/>
            </a:effectRef>
            <a:fontRef idx="minor">
              <a:schemeClr val="tx1"/>
            </a:fontRef>
          </p:style>
        </p:cxnSp>
      </p:grpSp>
      <p:grpSp>
        <p:nvGrpSpPr>
          <p:cNvPr id="41" name="Group 40">
            <a:extLst>
              <a:ext uri="{FF2B5EF4-FFF2-40B4-BE49-F238E27FC236}">
                <a16:creationId xmlns:a16="http://schemas.microsoft.com/office/drawing/2014/main" id="{37BD5168-B710-0E48-84CA-53505F114868}"/>
              </a:ext>
            </a:extLst>
          </p:cNvPr>
          <p:cNvGrpSpPr/>
          <p:nvPr/>
        </p:nvGrpSpPr>
        <p:grpSpPr>
          <a:xfrm>
            <a:off x="6379213" y="1488650"/>
            <a:ext cx="2628153" cy="859790"/>
            <a:chOff x="1328058" y="2077732"/>
            <a:chExt cx="3504204" cy="1146387"/>
          </a:xfrm>
        </p:grpSpPr>
        <p:sp>
          <p:nvSpPr>
            <p:cNvPr id="42" name="Rectangle 41">
              <a:extLst>
                <a:ext uri="{FF2B5EF4-FFF2-40B4-BE49-F238E27FC236}">
                  <a16:creationId xmlns:a16="http://schemas.microsoft.com/office/drawing/2014/main" id="{07401307-AEE1-6D47-93EC-4844F168C755}"/>
                </a:ext>
              </a:extLst>
            </p:cNvPr>
            <p:cNvSpPr/>
            <p:nvPr/>
          </p:nvSpPr>
          <p:spPr>
            <a:xfrm>
              <a:off x="1328058" y="2454729"/>
              <a:ext cx="3504204" cy="769390"/>
            </a:xfrm>
            <a:prstGeom prst="rect">
              <a:avLst/>
            </a:prstGeom>
            <a:solidFill>
              <a:srgbClr val="ADF5B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43" name="Rectangle 42">
              <a:extLst>
                <a:ext uri="{FF2B5EF4-FFF2-40B4-BE49-F238E27FC236}">
                  <a16:creationId xmlns:a16="http://schemas.microsoft.com/office/drawing/2014/main" id="{A7FCD95D-F42E-964E-A05D-C30EA392DAA7}"/>
                </a:ext>
              </a:extLst>
            </p:cNvPr>
            <p:cNvSpPr/>
            <p:nvPr/>
          </p:nvSpPr>
          <p:spPr>
            <a:xfrm>
              <a:off x="1480306" y="2532627"/>
              <a:ext cx="653294" cy="316585"/>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sz="1800"/>
            </a:p>
          </p:txBody>
        </p:sp>
        <p:sp>
          <p:nvSpPr>
            <p:cNvPr id="44" name="TextBox 43">
              <a:extLst>
                <a:ext uri="{FF2B5EF4-FFF2-40B4-BE49-F238E27FC236}">
                  <a16:creationId xmlns:a16="http://schemas.microsoft.com/office/drawing/2014/main" id="{94F2FB80-7671-7743-966E-CE9FCD835BE1}"/>
                </a:ext>
              </a:extLst>
            </p:cNvPr>
            <p:cNvSpPr txBox="1"/>
            <p:nvPr/>
          </p:nvSpPr>
          <p:spPr>
            <a:xfrm>
              <a:off x="2180343" y="2077732"/>
              <a:ext cx="1718847" cy="430887"/>
            </a:xfrm>
            <a:prstGeom prst="rect">
              <a:avLst/>
            </a:prstGeom>
            <a:noFill/>
          </p:spPr>
          <p:txBody>
            <a:bodyPr wrap="none" rtlCol="0">
              <a:spAutoFit/>
            </a:bodyPr>
            <a:lstStyle/>
            <a:p>
              <a:r>
                <a:rPr lang="en-US" sz="1500" dirty="0"/>
                <a:t>block header</a:t>
              </a:r>
            </a:p>
          </p:txBody>
        </p:sp>
        <p:sp>
          <p:nvSpPr>
            <p:cNvPr id="45" name="TextBox 44">
              <a:extLst>
                <a:ext uri="{FF2B5EF4-FFF2-40B4-BE49-F238E27FC236}">
                  <a16:creationId xmlns:a16="http://schemas.microsoft.com/office/drawing/2014/main" id="{3A8AADF3-CFE0-1449-A4F5-A2FC56FD48EB}"/>
                </a:ext>
              </a:extLst>
            </p:cNvPr>
            <p:cNvSpPr txBox="1"/>
            <p:nvPr/>
          </p:nvSpPr>
          <p:spPr>
            <a:xfrm>
              <a:off x="1448797" y="2526268"/>
              <a:ext cx="837203" cy="597932"/>
            </a:xfrm>
            <a:prstGeom prst="rect">
              <a:avLst/>
            </a:prstGeom>
            <a:solidFill>
              <a:srgbClr val="00B050"/>
            </a:solidFill>
          </p:spPr>
          <p:txBody>
            <a:bodyPr wrap="square" rtlCol="0" anchor="ctr" anchorCtr="0">
              <a:noAutofit/>
            </a:bodyPr>
            <a:lstStyle/>
            <a:p>
              <a:pPr algn="ctr"/>
              <a:r>
                <a:rPr lang="en-US" sz="1500" dirty="0"/>
                <a:t>hash</a:t>
              </a:r>
              <a:endParaRPr lang="en-US" sz="1800" dirty="0"/>
            </a:p>
          </p:txBody>
        </p:sp>
        <p:sp>
          <p:nvSpPr>
            <p:cNvPr id="46" name="TextBox 45">
              <a:extLst>
                <a:ext uri="{FF2B5EF4-FFF2-40B4-BE49-F238E27FC236}">
                  <a16:creationId xmlns:a16="http://schemas.microsoft.com/office/drawing/2014/main" id="{FC8B1A0F-426A-114E-8B2B-5B52030F6B3D}"/>
                </a:ext>
              </a:extLst>
            </p:cNvPr>
            <p:cNvSpPr txBox="1"/>
            <p:nvPr/>
          </p:nvSpPr>
          <p:spPr>
            <a:xfrm>
              <a:off x="2476997" y="2532627"/>
              <a:ext cx="1059711" cy="597932"/>
            </a:xfrm>
            <a:prstGeom prst="rect">
              <a:avLst/>
            </a:prstGeom>
            <a:solidFill>
              <a:srgbClr val="00B050"/>
            </a:solidFill>
          </p:spPr>
          <p:txBody>
            <a:bodyPr wrap="square" rtlCol="0" anchor="ctr" anchorCtr="0">
              <a:noAutofit/>
            </a:bodyPr>
            <a:lstStyle/>
            <a:p>
              <a:pPr algn="ctr"/>
              <a:r>
                <a:rPr lang="en-US" sz="1500" dirty="0"/>
                <a:t>Merkle</a:t>
              </a:r>
              <a:br>
                <a:rPr lang="en-US" sz="1500" dirty="0"/>
              </a:br>
              <a:r>
                <a:rPr lang="en-US" sz="1500" dirty="0"/>
                <a:t>root</a:t>
              </a:r>
              <a:endParaRPr lang="en-US" sz="1800" dirty="0"/>
            </a:p>
          </p:txBody>
        </p:sp>
        <p:sp>
          <p:nvSpPr>
            <p:cNvPr id="47" name="TextBox 46">
              <a:extLst>
                <a:ext uri="{FF2B5EF4-FFF2-40B4-BE49-F238E27FC236}">
                  <a16:creationId xmlns:a16="http://schemas.microsoft.com/office/drawing/2014/main" id="{49B1AF9A-1582-7641-AA89-925B5BC3ED2C}"/>
                </a:ext>
              </a:extLst>
            </p:cNvPr>
            <p:cNvSpPr txBox="1"/>
            <p:nvPr/>
          </p:nvSpPr>
          <p:spPr>
            <a:xfrm>
              <a:off x="3680632" y="2526268"/>
              <a:ext cx="1059711" cy="597932"/>
            </a:xfrm>
            <a:prstGeom prst="rect">
              <a:avLst/>
            </a:prstGeom>
            <a:solidFill>
              <a:srgbClr val="00B050"/>
            </a:solidFill>
          </p:spPr>
          <p:txBody>
            <a:bodyPr wrap="square" rtlCol="0" anchor="ctr" anchorCtr="0">
              <a:noAutofit/>
            </a:bodyPr>
            <a:lstStyle/>
            <a:p>
              <a:pPr algn="ctr"/>
              <a:r>
                <a:rPr lang="en-US" sz="1500" dirty="0"/>
                <a:t>other</a:t>
              </a:r>
              <a:br>
                <a:rPr lang="en-US" sz="1500" dirty="0"/>
              </a:br>
              <a:r>
                <a:rPr lang="en-US" sz="1500" dirty="0"/>
                <a:t>data</a:t>
              </a:r>
              <a:endParaRPr lang="en-US" sz="1800" dirty="0"/>
            </a:p>
          </p:txBody>
        </p:sp>
      </p:grpSp>
      <p:grpSp>
        <p:nvGrpSpPr>
          <p:cNvPr id="55" name="Group 54">
            <a:extLst>
              <a:ext uri="{FF2B5EF4-FFF2-40B4-BE49-F238E27FC236}">
                <a16:creationId xmlns:a16="http://schemas.microsoft.com/office/drawing/2014/main" id="{D71E01E0-6160-B349-BCBE-5F7B5613E4CF}"/>
              </a:ext>
            </a:extLst>
          </p:cNvPr>
          <p:cNvGrpSpPr/>
          <p:nvPr/>
        </p:nvGrpSpPr>
        <p:grpSpPr>
          <a:xfrm>
            <a:off x="5301916" y="1565395"/>
            <a:ext cx="1473855" cy="252765"/>
            <a:chOff x="3093709" y="2092716"/>
            <a:chExt cx="1965140" cy="337020"/>
          </a:xfrm>
        </p:grpSpPr>
        <p:cxnSp>
          <p:nvCxnSpPr>
            <p:cNvPr id="56" name="Elbow Connector 55">
              <a:extLst>
                <a:ext uri="{FF2B5EF4-FFF2-40B4-BE49-F238E27FC236}">
                  <a16:creationId xmlns:a16="http://schemas.microsoft.com/office/drawing/2014/main" id="{D0C38DE4-7B4C-2D41-908C-85800F2E91EE}"/>
                </a:ext>
              </a:extLst>
            </p:cNvPr>
            <p:cNvCxnSpPr>
              <a:cxnSpLocks/>
            </p:cNvCxnSpPr>
            <p:nvPr/>
          </p:nvCxnSpPr>
          <p:spPr>
            <a:xfrm>
              <a:off x="3526342" y="2092716"/>
              <a:ext cx="1532507" cy="337020"/>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A5108F-0002-4847-A239-FB83A8F3BC17}"/>
                </a:ext>
              </a:extLst>
            </p:cNvPr>
            <p:cNvCxnSpPr>
              <a:cxnSpLocks/>
            </p:cNvCxnSpPr>
            <p:nvPr/>
          </p:nvCxnSpPr>
          <p:spPr>
            <a:xfrm flipV="1">
              <a:off x="3093709" y="2092716"/>
              <a:ext cx="433836" cy="2591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3" name="TextBox 62">
            <a:extLst>
              <a:ext uri="{FF2B5EF4-FFF2-40B4-BE49-F238E27FC236}">
                <a16:creationId xmlns:a16="http://schemas.microsoft.com/office/drawing/2014/main" id="{18C94ABE-04CF-6E46-9440-8C0A6CB54E4F}"/>
              </a:ext>
            </a:extLst>
          </p:cNvPr>
          <p:cNvSpPr txBox="1"/>
          <p:nvPr/>
        </p:nvSpPr>
        <p:spPr>
          <a:xfrm>
            <a:off x="914400" y="4591475"/>
            <a:ext cx="7789248" cy="415498"/>
          </a:xfrm>
          <a:prstGeom prst="rect">
            <a:avLst/>
          </a:prstGeom>
          <a:noFill/>
        </p:spPr>
        <p:txBody>
          <a:bodyPr wrap="none" rtlCol="0">
            <a:spAutoFit/>
          </a:bodyPr>
          <a:lstStyle/>
          <a:p>
            <a:r>
              <a:rPr lang="en-US" sz="2100" dirty="0"/>
              <a:t>Merkle proofs are used to prove that a Tx is “on the block chain”</a:t>
            </a:r>
          </a:p>
        </p:txBody>
      </p:sp>
    </p:spTree>
    <p:extLst>
      <p:ext uri="{BB962C8B-B14F-4D97-AF65-F5344CB8AC3E}">
        <p14:creationId xmlns:p14="http://schemas.microsoft.com/office/powerpoint/2010/main" val="167160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childTnLst>
                          </p:cTn>
                        </p:par>
                        <p:par>
                          <p:cTn id="14" fill="hold">
                            <p:stCondLst>
                              <p:cond delay="0"/>
                            </p:stCondLst>
                            <p:childTnLst>
                              <p:par>
                                <p:cTn id="15" presetID="22" presetClass="entr" presetSubtype="1"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up)">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childTnLst>
                                </p:cTn>
                              </p:par>
                            </p:childTnLst>
                          </p:cTn>
                        </p:par>
                        <p:par>
                          <p:cTn id="24" fill="hold">
                            <p:stCondLst>
                              <p:cond delay="0"/>
                            </p:stCondLst>
                            <p:childTnLst>
                              <p:par>
                                <p:cTn id="25" presetID="22" presetClass="entr" presetSubtype="1"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up)">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517D1-0C05-0643-85B5-AF255071C467}"/>
              </a:ext>
            </a:extLst>
          </p:cNvPr>
          <p:cNvSpPr>
            <a:spLocks noGrp="1"/>
          </p:cNvSpPr>
          <p:nvPr>
            <p:ph type="title"/>
          </p:nvPr>
        </p:nvSpPr>
        <p:spPr/>
        <p:txBody>
          <a:bodyPr>
            <a:normAutofit fontScale="90000"/>
          </a:bodyPr>
          <a:lstStyle/>
          <a:p>
            <a:r>
              <a:rPr lang="en-US" dirty="0"/>
              <a:t>How blockchain works?</a:t>
            </a:r>
            <a:br>
              <a:rPr lang="en-US" dirty="0"/>
            </a:br>
            <a:br>
              <a:rPr lang="en-US" dirty="0"/>
            </a:br>
            <a:endParaRPr lang="en-US" dirty="0"/>
          </a:p>
        </p:txBody>
      </p:sp>
      <p:sp>
        <p:nvSpPr>
          <p:cNvPr id="4" name="Subtitle 4">
            <a:extLst>
              <a:ext uri="{FF2B5EF4-FFF2-40B4-BE49-F238E27FC236}">
                <a16:creationId xmlns:a16="http://schemas.microsoft.com/office/drawing/2014/main" id="{7F14C849-78B2-7A44-81F8-01CC63047969}"/>
              </a:ext>
            </a:extLst>
          </p:cNvPr>
          <p:cNvSpPr txBox="1">
            <a:spLocks/>
          </p:cNvSpPr>
          <p:nvPr/>
        </p:nvSpPr>
        <p:spPr bwMode="auto">
          <a:xfrm>
            <a:off x="878515" y="1222793"/>
            <a:ext cx="7386970" cy="3018228"/>
          </a:xfrm>
          <a:prstGeom prst="rect">
            <a:avLst/>
          </a:prstGeom>
          <a:noFill/>
          <a:ln w="9525">
            <a:solidFill>
              <a:schemeClr val="accent1"/>
            </a:solidFill>
            <a:miter lim="800000"/>
            <a:headEnd/>
            <a:tailEnd/>
          </a:ln>
        </p:spPr>
        <p:txBody>
          <a:bodyPr vert="horz" wrap="square" lIns="91440" tIns="45720" rIns="91440" bIns="45720" numCol="1" anchor="t" anchorCtr="0" compatLnSpc="1">
            <a:prstTxWarp prst="textNoShape">
              <a:avLst/>
            </a:prstTxWarp>
            <a:normAutofit fontScale="92500" lnSpcReduction="20000"/>
          </a:bodyPr>
          <a:lstStyle>
            <a:lvl1pPr marL="342900" indent="-3429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a:buChar char="•"/>
              <a:defRPr sz="28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hlinkClick r:id="rId3"/>
              </a:rPr>
              <a:t>http://blockchain.mit.edu/how-blockchain-works</a:t>
            </a:r>
            <a:endParaRPr lang="en-US" dirty="0"/>
          </a:p>
          <a:p>
            <a:pPr marL="0" indent="0">
              <a:buNone/>
            </a:pPr>
            <a:r>
              <a:rPr lang="en-US" dirty="0"/>
              <a:t>1. Hash</a:t>
            </a:r>
          </a:p>
          <a:p>
            <a:pPr marL="0" indent="0">
              <a:buNone/>
            </a:pPr>
            <a:r>
              <a:rPr lang="en-US" dirty="0"/>
              <a:t>2. Block</a:t>
            </a:r>
          </a:p>
          <a:p>
            <a:pPr marL="0" indent="0">
              <a:buNone/>
            </a:pPr>
            <a:r>
              <a:rPr lang="en-US" dirty="0"/>
              <a:t>3. Blockchain</a:t>
            </a:r>
          </a:p>
          <a:p>
            <a:pPr marL="0" indent="0">
              <a:buNone/>
            </a:pPr>
            <a:r>
              <a:rPr lang="en-US" dirty="0"/>
              <a:t>4. Distributed Blockchain</a:t>
            </a:r>
          </a:p>
          <a:p>
            <a:pPr marL="0" indent="0">
              <a:buNone/>
            </a:pPr>
            <a:r>
              <a:rPr lang="en-US" dirty="0"/>
              <a:t>5. Tokens</a:t>
            </a:r>
          </a:p>
          <a:p>
            <a:pPr marL="0" indent="0">
              <a:buNone/>
            </a:pPr>
            <a:r>
              <a:rPr lang="en-US" dirty="0"/>
              <a:t>6. Coinbase</a:t>
            </a:r>
          </a:p>
        </p:txBody>
      </p:sp>
    </p:spTree>
    <p:extLst>
      <p:ext uri="{BB962C8B-B14F-4D97-AF65-F5344CB8AC3E}">
        <p14:creationId xmlns:p14="http://schemas.microsoft.com/office/powerpoint/2010/main" val="3058087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97B16-077B-A94D-AEF4-308A35A753FB}"/>
              </a:ext>
            </a:extLst>
          </p:cNvPr>
          <p:cNvSpPr>
            <a:spLocks noGrp="1"/>
          </p:cNvSpPr>
          <p:nvPr>
            <p:ph type="title"/>
          </p:nvPr>
        </p:nvSpPr>
        <p:spPr/>
        <p:txBody>
          <a:bodyPr>
            <a:normAutofit fontScale="90000"/>
          </a:bodyPr>
          <a:lstStyle/>
          <a:p>
            <a:r>
              <a:rPr lang="en-US" dirty="0"/>
              <a:t>Another application:  proof of work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C5E73B-9273-3F4D-885E-5F0FF1038001}"/>
                  </a:ext>
                </a:extLst>
              </p:cNvPr>
              <p:cNvSpPr>
                <a:spLocks noGrp="1"/>
              </p:cNvSpPr>
              <p:nvPr>
                <p:ph idx="1"/>
              </p:nvPr>
            </p:nvSpPr>
            <p:spPr>
              <a:xfrm>
                <a:off x="457200" y="1200151"/>
                <a:ext cx="8452884" cy="3818430"/>
              </a:xfrm>
            </p:spPr>
            <p:txBody>
              <a:bodyPr>
                <a:normAutofit/>
              </a:bodyPr>
              <a:lstStyle/>
              <a:p>
                <a:pPr marL="0" indent="0">
                  <a:buNone/>
                </a:pPr>
                <a:r>
                  <a:rPr lang="en-US" sz="2400" b="1" u="sng" dirty="0"/>
                  <a:t>Goal</a:t>
                </a:r>
                <a:r>
                  <a:rPr lang="en-US" sz="2400" dirty="0"/>
                  <a:t>:   computational problem that</a:t>
                </a:r>
              </a:p>
              <a:p>
                <a:r>
                  <a:rPr lang="en-US" sz="2400" dirty="0"/>
                  <a:t>takes time </a:t>
                </a:r>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Ω</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r>
                      <a:rPr lang="en-US" sz="2400" b="0" i="1" smtClean="0">
                        <a:latin typeface="Cambria Math" panose="02040503050406030204" pitchFamily="18" charset="0"/>
                        <a:ea typeface="Cambria Math" panose="02040503050406030204" pitchFamily="18" charset="0"/>
                      </a:rPr>
                      <m:t>)</m:t>
                    </m:r>
                  </m:oMath>
                </a14:m>
                <a:r>
                  <a:rPr lang="en-US" sz="2400" dirty="0"/>
                  <a:t> to solve, but			(D is called the </a:t>
                </a:r>
                <a:r>
                  <a:rPr lang="en-US" sz="2400" b="1" dirty="0"/>
                  <a:t>difficulty</a:t>
                </a:r>
                <a:r>
                  <a:rPr lang="en-US" sz="2400" dirty="0"/>
                  <a:t>)</a:t>
                </a:r>
              </a:p>
              <a:p>
                <a:r>
                  <a:rPr lang="en-US" sz="2400" dirty="0"/>
                  <a:t>solution takes time O(1) to verify</a:t>
                </a:r>
              </a:p>
              <a:p>
                <a:endParaRPr lang="en-US" sz="2400" dirty="0"/>
              </a:p>
              <a:p>
                <a:pPr marL="0" indent="0">
                  <a:buNone/>
                </a:pPr>
                <a:r>
                  <a:rPr lang="en-US" sz="2400" dirty="0"/>
                  <a:t>How?       </a:t>
                </a:r>
                <a14:m>
                  <m:oMath xmlns:m="http://schemas.openxmlformats.org/officeDocument/2006/math">
                    <m:r>
                      <a:rPr lang="en-US" sz="2400" i="1" dirty="0" smtClean="0">
                        <a:latin typeface="Cambria Math" panose="02040503050406030204" pitchFamily="18" charset="0"/>
                      </a:rPr>
                      <m:t>𝐻</m:t>
                    </m:r>
                    <m:r>
                      <a:rPr lang="en-US" sz="2400" i="1" dirty="0" smtClean="0">
                        <a:latin typeface="Cambria Math" panose="02040503050406030204" pitchFamily="18" charset="0"/>
                      </a:rPr>
                      <m:t>:</m:t>
                    </m:r>
                    <m:r>
                      <a:rPr lang="en-US" sz="2400" i="1" dirty="0" smtClean="0">
                        <a:latin typeface="Cambria Math" panose="02040503050406030204" pitchFamily="18" charset="0"/>
                      </a:rPr>
                      <m:t>𝑋</m:t>
                    </m:r>
                    <m:r>
                      <a:rPr lang="en-US" sz="2400" b="0" i="1" dirty="0" smtClean="0">
                        <a:latin typeface="Cambria Math" panose="02040503050406030204" pitchFamily="18" charset="0"/>
                      </a:rPr>
                      <m:t> </m:t>
                    </m:r>
                    <m:r>
                      <a:rPr lang="en-US" sz="2400" i="1" dirty="0" smtClean="0">
                        <a:latin typeface="Cambria Math" panose="02040503050406030204" pitchFamily="18" charset="0"/>
                      </a:rPr>
                      <m:t>×</m:t>
                    </m:r>
                    <m:r>
                      <a:rPr lang="en-US" sz="2400" b="0" i="1" dirty="0" smtClean="0">
                        <a:latin typeface="Cambria Math" panose="02040503050406030204" pitchFamily="18" charset="0"/>
                      </a:rPr>
                      <m:t> </m:t>
                    </m:r>
                    <m:r>
                      <a:rPr lang="en-US" sz="2400" i="1" dirty="0" smtClean="0">
                        <a:latin typeface="Cambria Math" panose="02040503050406030204" pitchFamily="18" charset="0"/>
                      </a:rPr>
                      <m:t>𝑌</m:t>
                    </m:r>
                    <m:r>
                      <a:rPr lang="en-US" sz="2400" i="1" dirty="0" smtClean="0">
                        <a:latin typeface="Cambria Math" panose="02040503050406030204" pitchFamily="18" charset="0"/>
                      </a:rPr>
                      <m:t>⇾{0,1,2,…,2</m:t>
                    </m:r>
                    <m:r>
                      <a:rPr lang="en-US" sz="2400" i="1" baseline="30000" dirty="0" smtClean="0">
                        <a:latin typeface="Cambria Math" panose="02040503050406030204" pitchFamily="18" charset="0"/>
                      </a:rPr>
                      <m:t>𝑛</m:t>
                    </m:r>
                    <m:r>
                      <a:rPr lang="en-US" sz="2400" i="1" dirty="0" smtClean="0">
                        <a:latin typeface="Cambria Math" panose="02040503050406030204" pitchFamily="18" charset="0"/>
                      </a:rPr>
                      <m:t>−1}</m:t>
                    </m:r>
                  </m:oMath>
                </a14:m>
                <a:r>
                  <a:rPr lang="en-US" sz="2400" dirty="0"/>
                  <a:t>    e.g.    </a:t>
                </a:r>
                <a14:m>
                  <m:oMath xmlns:m="http://schemas.openxmlformats.org/officeDocument/2006/math">
                    <m:r>
                      <a:rPr lang="en-US" sz="2400" i="1" dirty="0" smtClean="0">
                        <a:latin typeface="Cambria Math" panose="02040503050406030204" pitchFamily="18" charset="0"/>
                      </a:rPr>
                      <m:t>𝑛</m:t>
                    </m:r>
                    <m:r>
                      <a:rPr lang="en-US" sz="2400" i="1" dirty="0" smtClean="0">
                        <a:latin typeface="Cambria Math" panose="02040503050406030204" pitchFamily="18" charset="0"/>
                      </a:rPr>
                      <m:t>=256</m:t>
                    </m:r>
                  </m:oMath>
                </a14:m>
                <a:endParaRPr lang="en-US" sz="2400" dirty="0"/>
              </a:p>
              <a:p>
                <a:pPr>
                  <a:spcBef>
                    <a:spcPts val="2376"/>
                  </a:spcBef>
                </a:pPr>
                <a:r>
                  <a:rPr lang="en-US" sz="2400" dirty="0"/>
                  <a:t>puzzle:   input  </a:t>
                </a:r>
                <a14:m>
                  <m:oMath xmlns:m="http://schemas.openxmlformats.org/officeDocument/2006/math">
                    <m:r>
                      <a:rPr lang="en-US" sz="2400" i="1" dirty="0" smtClean="0">
                        <a:latin typeface="Cambria Math" panose="02040503050406030204" pitchFamily="18" charset="0"/>
                      </a:rPr>
                      <m:t>𝑥</m:t>
                    </m:r>
                    <m:r>
                      <a:rPr lang="en-US" sz="2400" i="1" dirty="0" smtClean="0">
                        <a:latin typeface="Cambria Math" panose="02040503050406030204" pitchFamily="18" charset="0"/>
                      </a:rPr>
                      <m:t>∈</m:t>
                    </m:r>
                    <m:r>
                      <a:rPr lang="en-US" sz="2400" i="1" dirty="0" smtClean="0">
                        <a:latin typeface="Cambria Math" panose="02040503050406030204" pitchFamily="18" charset="0"/>
                      </a:rPr>
                      <m:t>𝑋</m:t>
                    </m:r>
                  </m:oMath>
                </a14:m>
                <a:r>
                  <a:rPr lang="en-US" sz="2400" dirty="0"/>
                  <a:t>,   output   </a:t>
                </a:r>
                <a14:m>
                  <m:oMath xmlns:m="http://schemas.openxmlformats.org/officeDocument/2006/math">
                    <m:r>
                      <a:rPr lang="en-US" sz="2400" i="1" dirty="0" smtClean="0">
                        <a:latin typeface="Cambria Math" panose="02040503050406030204" pitchFamily="18" charset="0"/>
                      </a:rPr>
                      <m:t>𝑦</m:t>
                    </m:r>
                    <m:r>
                      <a:rPr lang="en-US" sz="2400" i="1" dirty="0" smtClean="0">
                        <a:latin typeface="Cambria Math" panose="02040503050406030204" pitchFamily="18" charset="0"/>
                      </a:rPr>
                      <m:t>∈</m:t>
                    </m:r>
                    <m:r>
                      <a:rPr lang="en-US" sz="2400" i="1" dirty="0" smtClean="0">
                        <a:latin typeface="Cambria Math" panose="02040503050406030204" pitchFamily="18" charset="0"/>
                      </a:rPr>
                      <m:t>𝑌</m:t>
                    </m:r>
                  </m:oMath>
                </a14:m>
                <a:r>
                  <a:rPr lang="en-US" sz="2400" dirty="0"/>
                  <a:t>  </a:t>
                </a:r>
                <a:r>
                  <a:rPr lang="en-US" sz="2400" dirty="0" err="1"/>
                  <a:t>s.t.</a:t>
                </a:r>
                <a:r>
                  <a:rPr lang="en-US" sz="2400" dirty="0"/>
                  <a:t>   </a:t>
                </a:r>
                <a14:m>
                  <m:oMath xmlns:m="http://schemas.openxmlformats.org/officeDocument/2006/math">
                    <m:r>
                      <a:rPr lang="en-US" sz="2400" i="1" dirty="0" smtClean="0">
                        <a:latin typeface="Cambria Math" panose="02040503050406030204" pitchFamily="18" charset="0"/>
                      </a:rPr>
                      <m:t>𝐻</m:t>
                    </m:r>
                    <m:r>
                      <a:rPr lang="en-US" sz="2400" i="1" dirty="0" smtClean="0">
                        <a:latin typeface="Cambria Math" panose="02040503050406030204" pitchFamily="18" charset="0"/>
                      </a:rPr>
                      <m:t>(</m:t>
                    </m:r>
                    <m:r>
                      <a:rPr lang="en-US" sz="2400" i="1" dirty="0" err="1" smtClean="0">
                        <a:latin typeface="Cambria Math" panose="02040503050406030204" pitchFamily="18" charset="0"/>
                      </a:rPr>
                      <m:t>𝑥</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𝑦</m:t>
                    </m:r>
                    <m:r>
                      <a:rPr lang="en-US" sz="2400" i="1" dirty="0" smtClean="0">
                        <a:latin typeface="Cambria Math" panose="02040503050406030204" pitchFamily="18" charset="0"/>
                      </a:rPr>
                      <m:t>)&lt;2</m:t>
                    </m:r>
                    <m:r>
                      <a:rPr lang="en-US" sz="2400" i="1" baseline="30000" dirty="0" smtClean="0">
                        <a:latin typeface="Cambria Math" panose="02040503050406030204" pitchFamily="18" charset="0"/>
                      </a:rPr>
                      <m:t>𝑛</m:t>
                    </m:r>
                    <m:r>
                      <a:rPr lang="en-US" sz="2400" i="1" dirty="0" smtClean="0">
                        <a:latin typeface="Cambria Math" panose="02040503050406030204" pitchFamily="18" charset="0"/>
                      </a:rPr>
                      <m:t>/</m:t>
                    </m:r>
                    <m:r>
                      <a:rPr lang="en-US" sz="2400" i="1" dirty="0" smtClean="0">
                        <a:latin typeface="Cambria Math" panose="02040503050406030204" pitchFamily="18" charset="0"/>
                      </a:rPr>
                      <m:t>𝐷</m:t>
                    </m:r>
                  </m:oMath>
                </a14:m>
                <a:endParaRPr lang="en-US" sz="2400" dirty="0"/>
              </a:p>
              <a:p>
                <a:pPr>
                  <a:spcBef>
                    <a:spcPts val="2376"/>
                  </a:spcBef>
                </a:pPr>
                <a:r>
                  <a:rPr lang="en-US" sz="2400" dirty="0"/>
                  <a:t>verify(</a:t>
                </a:r>
                <a14:m>
                  <m:oMath xmlns:m="http://schemas.openxmlformats.org/officeDocument/2006/math">
                    <m:r>
                      <a:rPr lang="en-US" sz="2400" i="1" dirty="0" smtClean="0">
                        <a:latin typeface="Cambria Math" panose="02040503050406030204" pitchFamily="18" charset="0"/>
                      </a:rPr>
                      <m:t>𝑥</m:t>
                    </m:r>
                    <m:r>
                      <a:rPr lang="en-US" sz="2400" i="1" dirty="0" smtClean="0">
                        <a:latin typeface="Cambria Math" panose="02040503050406030204" pitchFamily="18" charset="0"/>
                      </a:rPr>
                      <m:t>,</m:t>
                    </m:r>
                    <m:r>
                      <a:rPr lang="en-US" sz="2400" i="1" dirty="0" smtClean="0">
                        <a:latin typeface="Cambria Math" panose="02040503050406030204" pitchFamily="18" charset="0"/>
                      </a:rPr>
                      <m:t>𝑦</m:t>
                    </m:r>
                  </m:oMath>
                </a14:m>
                <a:r>
                  <a:rPr lang="en-US" sz="2400" dirty="0"/>
                  <a:t>):    accept if    </a:t>
                </a:r>
                <a14:m>
                  <m:oMath xmlns:m="http://schemas.openxmlformats.org/officeDocument/2006/math">
                    <m:r>
                      <a:rPr lang="en-US" sz="2400" i="1" dirty="0">
                        <a:latin typeface="Cambria Math" panose="02040503050406030204" pitchFamily="18" charset="0"/>
                      </a:rPr>
                      <m:t>𝐻</m:t>
                    </m:r>
                    <m:r>
                      <a:rPr lang="en-US" sz="2400" i="1" dirty="0">
                        <a:latin typeface="Cambria Math" panose="02040503050406030204" pitchFamily="18" charset="0"/>
                      </a:rPr>
                      <m:t>(</m:t>
                    </m:r>
                    <m:r>
                      <a:rPr lang="en-US" sz="2400" i="1" dirty="0" err="1">
                        <a:latin typeface="Cambria Math" panose="02040503050406030204" pitchFamily="18" charset="0"/>
                      </a:rPr>
                      <m:t>𝑥</m:t>
                    </m:r>
                    <m:r>
                      <a:rPr lang="en-US" sz="2400" i="1" dirty="0" err="1">
                        <a:latin typeface="Cambria Math" panose="02040503050406030204" pitchFamily="18" charset="0"/>
                      </a:rPr>
                      <m:t>,</m:t>
                    </m:r>
                    <m:r>
                      <a:rPr lang="en-US" sz="2400" i="1" dirty="0" err="1">
                        <a:latin typeface="Cambria Math" panose="02040503050406030204" pitchFamily="18" charset="0"/>
                      </a:rPr>
                      <m:t>𝑦</m:t>
                    </m:r>
                    <m:r>
                      <a:rPr lang="en-US" sz="2400" i="1" dirty="0">
                        <a:latin typeface="Cambria Math" panose="02040503050406030204" pitchFamily="18" charset="0"/>
                      </a:rPr>
                      <m:t>)&lt;2</m:t>
                    </m:r>
                    <m:r>
                      <a:rPr lang="en-US" sz="2400" i="1" baseline="30000" dirty="0">
                        <a:latin typeface="Cambria Math" panose="02040503050406030204" pitchFamily="18" charset="0"/>
                      </a:rPr>
                      <m:t>𝑛</m:t>
                    </m:r>
                    <m:r>
                      <a:rPr lang="en-US" sz="2400" i="1" dirty="0">
                        <a:latin typeface="Cambria Math" panose="02040503050406030204" pitchFamily="18" charset="0"/>
                      </a:rPr>
                      <m:t>/</m:t>
                    </m:r>
                    <m:r>
                      <a:rPr lang="en-US" sz="2400" i="1" dirty="0">
                        <a:latin typeface="Cambria Math" panose="02040503050406030204" pitchFamily="18" charset="0"/>
                      </a:rPr>
                      <m:t>𝐷</m:t>
                    </m:r>
                  </m:oMath>
                </a14:m>
                <a:endParaRPr lang="en-US" sz="2400" dirty="0"/>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A3C5E73B-9273-3F4D-885E-5F0FF1038001}"/>
                  </a:ext>
                </a:extLst>
              </p:cNvPr>
              <p:cNvSpPr>
                <a:spLocks noGrp="1" noRot="1" noChangeAspect="1" noMove="1" noResize="1" noEditPoints="1" noAdjustHandles="1" noChangeArrowheads="1" noChangeShapeType="1" noTextEdit="1"/>
              </p:cNvSpPr>
              <p:nvPr>
                <p:ph idx="1"/>
              </p:nvPr>
            </p:nvSpPr>
            <p:spPr>
              <a:xfrm>
                <a:off x="457200" y="1200151"/>
                <a:ext cx="8452884" cy="3818430"/>
              </a:xfrm>
              <a:blipFill>
                <a:blip r:embed="rId2"/>
                <a:stretch>
                  <a:fillRect l="-1203" t="-132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7DEB1A31-1CD9-4546-A054-852815C01719}"/>
              </a:ext>
            </a:extLst>
          </p:cNvPr>
          <p:cNvSpPr/>
          <p:nvPr/>
        </p:nvSpPr>
        <p:spPr>
          <a:xfrm>
            <a:off x="3742664" y="4221125"/>
            <a:ext cx="2371058" cy="60605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3284757-0C30-404E-8FA8-EB8E070EB1B5}"/>
              </a:ext>
            </a:extLst>
          </p:cNvPr>
          <p:cNvSpPr/>
          <p:nvPr/>
        </p:nvSpPr>
        <p:spPr>
          <a:xfrm>
            <a:off x="276447" y="1200151"/>
            <a:ext cx="5082362" cy="137159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88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97B16-077B-A94D-AEF4-308A35A753FB}"/>
              </a:ext>
            </a:extLst>
          </p:cNvPr>
          <p:cNvSpPr>
            <a:spLocks noGrp="1"/>
          </p:cNvSpPr>
          <p:nvPr>
            <p:ph type="title"/>
          </p:nvPr>
        </p:nvSpPr>
        <p:spPr/>
        <p:txBody>
          <a:bodyPr>
            <a:normAutofit fontScale="90000"/>
          </a:bodyPr>
          <a:lstStyle/>
          <a:p>
            <a:r>
              <a:rPr lang="en-US" dirty="0"/>
              <a:t>Another application:  proof of work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C5E73B-9273-3F4D-885E-5F0FF1038001}"/>
                  </a:ext>
                </a:extLst>
              </p:cNvPr>
              <p:cNvSpPr>
                <a:spLocks noGrp="1"/>
              </p:cNvSpPr>
              <p:nvPr>
                <p:ph idx="1"/>
              </p:nvPr>
            </p:nvSpPr>
            <p:spPr>
              <a:xfrm>
                <a:off x="457199" y="1200151"/>
                <a:ext cx="8588829" cy="3818430"/>
              </a:xfrm>
            </p:spPr>
            <p:txBody>
              <a:bodyPr>
                <a:normAutofit/>
              </a:bodyPr>
              <a:lstStyle/>
              <a:p>
                <a:pPr marL="0" indent="0">
                  <a:buNone/>
                </a:pPr>
                <a:r>
                  <a:rPr lang="en-US" sz="2400" b="1" u="sng" dirty="0"/>
                  <a:t>Thm</a:t>
                </a:r>
                <a:r>
                  <a:rPr lang="en-US" sz="2400" dirty="0"/>
                  <a:t>:    if H is a “random function” then the best algorithm </a:t>
                </a:r>
                <a:br>
                  <a:rPr lang="en-US" sz="2400" dirty="0"/>
                </a:br>
                <a:r>
                  <a:rPr lang="en-US" sz="2400" dirty="0"/>
                  <a:t>	requires  </a:t>
                </a:r>
                <a14:m>
                  <m:oMath xmlns:m="http://schemas.openxmlformats.org/officeDocument/2006/math">
                    <m:r>
                      <a:rPr lang="en-US" sz="2400" i="1" dirty="0" smtClean="0">
                        <a:latin typeface="Cambria Math" panose="02040503050406030204" pitchFamily="18" charset="0"/>
                      </a:rPr>
                      <m:t>𝐷</m:t>
                    </m:r>
                  </m:oMath>
                </a14:m>
                <a:r>
                  <a:rPr lang="en-US" sz="2400" dirty="0"/>
                  <a:t>  evaluations of </a:t>
                </a:r>
                <a14:m>
                  <m:oMath xmlns:m="http://schemas.openxmlformats.org/officeDocument/2006/math">
                    <m:r>
                      <a:rPr lang="en-US" sz="2400" i="1" dirty="0" smtClean="0">
                        <a:latin typeface="Cambria Math" panose="02040503050406030204" pitchFamily="18" charset="0"/>
                      </a:rPr>
                      <m:t>𝐻</m:t>
                    </m:r>
                  </m:oMath>
                </a14:m>
                <a:r>
                  <a:rPr lang="en-US" sz="2400" dirty="0"/>
                  <a:t> in expectation.</a:t>
                </a:r>
              </a:p>
              <a:p>
                <a:pPr marL="0" indent="0">
                  <a:buNone/>
                </a:pPr>
                <a:endParaRPr lang="en-US" sz="2400" dirty="0"/>
              </a:p>
              <a:p>
                <a:pPr marL="0" indent="0">
                  <a:buNone/>
                </a:pPr>
                <a:r>
                  <a:rPr lang="en-US" sz="2400" dirty="0"/>
                  <a:t>Note:  this is a parallel algorithm</a:t>
                </a:r>
              </a:p>
              <a:p>
                <a:pPr marL="0" indent="0">
                  <a:buNone/>
                </a:pPr>
                <a:r>
                  <a:rPr lang="en-US" sz="2400" dirty="0"/>
                  <a:t>	⇒   the more machines I have, the faster I solve the puzzle.</a:t>
                </a:r>
              </a:p>
              <a:p>
                <a:pPr marL="0" indent="0">
                  <a:buNone/>
                </a:pPr>
                <a:endParaRPr lang="en-US" sz="2400" dirty="0"/>
              </a:p>
              <a:p>
                <a:pPr marL="0" indent="0">
                  <a:buNone/>
                </a:pPr>
                <a:r>
                  <a:rPr lang="en-US" sz="2400" dirty="0"/>
                  <a:t>Proof of work is used in some consensus protocols (e.g., Bitcoin)</a:t>
                </a:r>
              </a:p>
              <a:p>
                <a:pPr marL="0" indent="0">
                  <a:spcBef>
                    <a:spcPts val="1824"/>
                  </a:spcBef>
                  <a:buNone/>
                </a:pPr>
                <a:r>
                  <a:rPr lang="en-US" sz="2400" dirty="0"/>
                  <a:t>	Bitcoin uses    </a:t>
                </a:r>
                <a14:m>
                  <m:oMath xmlns:m="http://schemas.openxmlformats.org/officeDocument/2006/math">
                    <m:r>
                      <a:rPr lang="en-US" sz="2400" i="1" dirty="0" smtClean="0">
                        <a:latin typeface="Cambria Math" panose="02040503050406030204" pitchFamily="18" charset="0"/>
                      </a:rPr>
                      <m:t>𝐻</m:t>
                    </m:r>
                    <m:r>
                      <a:rPr lang="en-US" sz="2400" i="1" dirty="0" smtClean="0">
                        <a:latin typeface="Cambria Math" panose="02040503050406030204" pitchFamily="18" charset="0"/>
                      </a:rPr>
                      <m:t>(</m:t>
                    </m:r>
                    <m:r>
                      <a:rPr lang="en-US" sz="240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𝑦</m:t>
                    </m:r>
                    <m:r>
                      <a:rPr lang="en-US" sz="2400" i="1" dirty="0" smtClean="0">
                        <a:latin typeface="Cambria Math" panose="02040503050406030204" pitchFamily="18" charset="0"/>
                      </a:rPr>
                      <m:t>) = </m:t>
                    </m:r>
                    <m:r>
                      <m:rPr>
                        <m:sty m:val="p"/>
                      </m:rPr>
                      <a:rPr lang="en-US" sz="2400" i="0" dirty="0" smtClean="0">
                        <a:latin typeface="Cambria Math" panose="02040503050406030204" pitchFamily="18" charset="0"/>
                      </a:rPr>
                      <m:t>SHA</m:t>
                    </m:r>
                    <m:r>
                      <a:rPr lang="en-US" sz="2400" i="0" dirty="0" smtClean="0">
                        <a:latin typeface="Cambria Math" panose="02040503050406030204" pitchFamily="18" charset="0"/>
                      </a:rPr>
                      <m:t>256</m:t>
                    </m:r>
                    <m:r>
                      <a:rPr lang="en-US" sz="2400" i="1" dirty="0" smtClean="0">
                        <a:latin typeface="Cambria Math" panose="02040503050406030204" pitchFamily="18" charset="0"/>
                      </a:rPr>
                      <m:t>(</m:t>
                    </m:r>
                    <m:r>
                      <m:rPr>
                        <m:sty m:val="p"/>
                      </m:rPr>
                      <a:rPr lang="en-US" sz="2400" i="0" dirty="0" smtClean="0">
                        <a:latin typeface="Cambria Math" panose="02040503050406030204" pitchFamily="18" charset="0"/>
                      </a:rPr>
                      <m:t>SHA</m:t>
                    </m:r>
                    <m:r>
                      <a:rPr lang="en-US" sz="2400" i="0" dirty="0" smtClean="0">
                        <a:latin typeface="Cambria Math" panose="02040503050406030204" pitchFamily="18" charset="0"/>
                      </a:rPr>
                      <m:t>256</m:t>
                    </m:r>
                    <m:r>
                      <a:rPr lang="en-US" sz="2400" i="1" dirty="0" smtClean="0">
                        <a:latin typeface="Cambria Math" panose="02040503050406030204" pitchFamily="18" charset="0"/>
                      </a:rPr>
                      <m:t>(</m:t>
                    </m:r>
                    <m:r>
                      <a:rPr lang="en-US" sz="2400" i="1" dirty="0" smtClean="0">
                        <a:latin typeface="Cambria Math" panose="02040503050406030204" pitchFamily="18" charset="0"/>
                      </a:rPr>
                      <m:t>𝑥</m:t>
                    </m:r>
                    <m:r>
                      <a:rPr lang="en-US" sz="2400" b="0" i="1" dirty="0" smtClean="0">
                        <a:latin typeface="Cambria Math" panose="02040503050406030204" pitchFamily="18" charset="0"/>
                      </a:rPr>
                      <m:t>.</m:t>
                    </m:r>
                    <m:r>
                      <a:rPr lang="en-US" sz="2400" b="0" i="1" dirty="0" smtClean="0">
                        <a:latin typeface="Cambria Math" panose="02040503050406030204" pitchFamily="18" charset="0"/>
                      </a:rPr>
                      <m:t>𝑦</m:t>
                    </m:r>
                    <m:r>
                      <a:rPr lang="en-US" sz="2400" i="1" dirty="0" smtClean="0">
                        <a:latin typeface="Cambria Math" panose="02040503050406030204" pitchFamily="18" charset="0"/>
                      </a:rPr>
                      <m:t>))</m:t>
                    </m:r>
                  </m:oMath>
                </a14:m>
                <a:endParaRPr lang="en-US" sz="2400" dirty="0"/>
              </a:p>
            </p:txBody>
          </p:sp>
        </mc:Choice>
        <mc:Fallback xmlns="">
          <p:sp>
            <p:nvSpPr>
              <p:cNvPr id="3" name="Content Placeholder 2">
                <a:extLst>
                  <a:ext uri="{FF2B5EF4-FFF2-40B4-BE49-F238E27FC236}">
                    <a16:creationId xmlns:a16="http://schemas.microsoft.com/office/drawing/2014/main" id="{A3C5E73B-9273-3F4D-885E-5F0FF1038001}"/>
                  </a:ext>
                </a:extLst>
              </p:cNvPr>
              <p:cNvSpPr>
                <a:spLocks noGrp="1" noRot="1" noChangeAspect="1" noMove="1" noResize="1" noEditPoints="1" noAdjustHandles="1" noChangeArrowheads="1" noChangeShapeType="1" noTextEdit="1"/>
              </p:cNvSpPr>
              <p:nvPr>
                <p:ph idx="1"/>
              </p:nvPr>
            </p:nvSpPr>
            <p:spPr>
              <a:xfrm>
                <a:off x="457199" y="1200151"/>
                <a:ext cx="8588829" cy="3818430"/>
              </a:xfrm>
              <a:blipFill>
                <a:blip r:embed="rId2"/>
                <a:stretch>
                  <a:fillRect l="-1182" t="-1325"/>
                </a:stretch>
              </a:blipFill>
            </p:spPr>
            <p:txBody>
              <a:bodyPr/>
              <a:lstStyle/>
              <a:p>
                <a:r>
                  <a:rPr lang="en-US">
                    <a:noFill/>
                  </a:rPr>
                  <a:t> </a:t>
                </a:r>
              </a:p>
            </p:txBody>
          </p:sp>
        </mc:Fallback>
      </mc:AlternateContent>
    </p:spTree>
    <p:extLst>
      <p:ext uri="{BB962C8B-B14F-4D97-AF65-F5344CB8AC3E}">
        <p14:creationId xmlns:p14="http://schemas.microsoft.com/office/powerpoint/2010/main" val="2948028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47E5F7-9375-E34A-8C68-F566D99784BC}"/>
              </a:ext>
            </a:extLst>
          </p:cNvPr>
          <p:cNvSpPr>
            <a:spLocks noGrp="1"/>
          </p:cNvSpPr>
          <p:nvPr>
            <p:ph type="ctrTitle"/>
          </p:nvPr>
        </p:nvSpPr>
        <p:spPr>
          <a:xfrm>
            <a:off x="685800" y="1383307"/>
            <a:ext cx="7772400" cy="695368"/>
          </a:xfrm>
        </p:spPr>
        <p:txBody>
          <a:bodyPr/>
          <a:lstStyle/>
          <a:p>
            <a:r>
              <a:rPr lang="en-US" dirty="0"/>
              <a:t>Cryptography background:</a:t>
            </a:r>
            <a:br>
              <a:rPr lang="en-US" dirty="0"/>
            </a:br>
            <a:r>
              <a:rPr lang="en-US" dirty="0"/>
              <a:t>Digital Signatures</a:t>
            </a:r>
          </a:p>
        </p:txBody>
      </p:sp>
      <p:sp>
        <p:nvSpPr>
          <p:cNvPr id="7" name="Subtitle 6">
            <a:extLst>
              <a:ext uri="{FF2B5EF4-FFF2-40B4-BE49-F238E27FC236}">
                <a16:creationId xmlns:a16="http://schemas.microsoft.com/office/drawing/2014/main" id="{D1059F8C-C478-A545-A4BF-F3315846C11E}"/>
              </a:ext>
            </a:extLst>
          </p:cNvPr>
          <p:cNvSpPr>
            <a:spLocks noGrp="1"/>
          </p:cNvSpPr>
          <p:nvPr>
            <p:ph type="subTitle" idx="1"/>
          </p:nvPr>
        </p:nvSpPr>
        <p:spPr>
          <a:xfrm>
            <a:off x="1371600" y="3317422"/>
            <a:ext cx="6400800" cy="1314450"/>
          </a:xfrm>
        </p:spPr>
        <p:txBody>
          <a:bodyPr/>
          <a:lstStyle/>
          <a:p>
            <a:r>
              <a:rPr lang="en-US" dirty="0">
                <a:solidFill>
                  <a:schemeClr val="tx1"/>
                </a:solidFill>
              </a:rPr>
              <a:t>How to authorize a transaction</a:t>
            </a:r>
          </a:p>
        </p:txBody>
      </p:sp>
    </p:spTree>
    <p:extLst>
      <p:ext uri="{BB962C8B-B14F-4D97-AF65-F5344CB8AC3E}">
        <p14:creationId xmlns:p14="http://schemas.microsoft.com/office/powerpoint/2010/main" val="802808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fontScale="90000"/>
          </a:bodyPr>
          <a:lstStyle/>
          <a:p>
            <a:r>
              <a:rPr lang="en-US" dirty="0"/>
              <a:t>Signatures</a:t>
            </a:r>
          </a:p>
        </p:txBody>
      </p:sp>
      <p:sp>
        <p:nvSpPr>
          <p:cNvPr id="96259" name="Rectangle 3"/>
          <p:cNvSpPr>
            <a:spLocks noGrp="1" noChangeArrowheads="1"/>
          </p:cNvSpPr>
          <p:nvPr>
            <p:ph type="body" idx="1"/>
          </p:nvPr>
        </p:nvSpPr>
        <p:spPr>
          <a:xfrm>
            <a:off x="292100" y="895350"/>
            <a:ext cx="8839200" cy="685800"/>
          </a:xfrm>
        </p:spPr>
        <p:txBody>
          <a:bodyPr>
            <a:normAutofit/>
          </a:bodyPr>
          <a:lstStyle/>
          <a:p>
            <a:pPr marL="0" indent="0">
              <a:buNone/>
            </a:pPr>
            <a:r>
              <a:rPr lang="en-US" dirty="0"/>
              <a:t>Physical signatures:  </a:t>
            </a:r>
            <a:r>
              <a:rPr lang="en-US" b="0" dirty="0"/>
              <a:t>bind transaction to author</a:t>
            </a:r>
            <a:endParaRPr lang="en-US" dirty="0"/>
          </a:p>
        </p:txBody>
      </p:sp>
      <p:grpSp>
        <p:nvGrpSpPr>
          <p:cNvPr id="5" name="Group 4"/>
          <p:cNvGrpSpPr/>
          <p:nvPr/>
        </p:nvGrpSpPr>
        <p:grpSpPr>
          <a:xfrm>
            <a:off x="304800" y="1581150"/>
            <a:ext cx="3352800" cy="1186854"/>
            <a:chOff x="609600" y="1962150"/>
            <a:chExt cx="3352800" cy="1186854"/>
          </a:xfrm>
        </p:grpSpPr>
        <p:pic>
          <p:nvPicPr>
            <p:cNvPr id="2" name="Picture 1"/>
            <p:cNvPicPr>
              <a:picLocks noChangeAspect="1"/>
            </p:cNvPicPr>
            <p:nvPr/>
          </p:nvPicPr>
          <p:blipFill>
            <a:blip r:embed="rId3"/>
            <a:stretch>
              <a:fillRect/>
            </a:stretch>
          </p:blipFill>
          <p:spPr>
            <a:xfrm>
              <a:off x="609600" y="1962150"/>
              <a:ext cx="3352800" cy="1186854"/>
            </a:xfrm>
            <a:prstGeom prst="rect">
              <a:avLst/>
            </a:prstGeom>
          </p:spPr>
        </p:pic>
        <p:sp>
          <p:nvSpPr>
            <p:cNvPr id="3" name="TextBox 2"/>
            <p:cNvSpPr txBox="1"/>
            <p:nvPr/>
          </p:nvSpPr>
          <p:spPr>
            <a:xfrm>
              <a:off x="914400" y="2393950"/>
              <a:ext cx="2380680" cy="338554"/>
            </a:xfrm>
            <a:prstGeom prst="rect">
              <a:avLst/>
            </a:prstGeom>
            <a:noFill/>
          </p:spPr>
          <p:txBody>
            <a:bodyPr wrap="none" rtlCol="0">
              <a:spAutoFit/>
            </a:bodyPr>
            <a:lstStyle/>
            <a:p>
              <a:r>
                <a:rPr lang="en-US" sz="1600" dirty="0"/>
                <a:t>Bob agrees to pay Alice 1$</a:t>
              </a:r>
            </a:p>
          </p:txBody>
        </p:sp>
        <p:pic>
          <p:nvPicPr>
            <p:cNvPr id="4" name="Picture 3"/>
            <p:cNvPicPr>
              <a:picLocks noChangeAspect="1"/>
            </p:cNvPicPr>
            <p:nvPr/>
          </p:nvPicPr>
          <p:blipFill rotWithShape="1">
            <a:blip r:embed="rId4"/>
            <a:srcRect l="10393" t="16976" r="29453" b="8950"/>
            <a:stretch/>
          </p:blipFill>
          <p:spPr>
            <a:xfrm>
              <a:off x="1600201" y="2724150"/>
              <a:ext cx="457200" cy="287246"/>
            </a:xfrm>
            <a:prstGeom prst="rect">
              <a:avLst/>
            </a:prstGeom>
          </p:spPr>
        </p:pic>
      </p:grpSp>
      <p:grpSp>
        <p:nvGrpSpPr>
          <p:cNvPr id="7" name="Group 6"/>
          <p:cNvGrpSpPr/>
          <p:nvPr/>
        </p:nvGrpSpPr>
        <p:grpSpPr>
          <a:xfrm>
            <a:off x="4070069" y="2561979"/>
            <a:ext cx="4311931" cy="1196625"/>
            <a:chOff x="4070069" y="2561979"/>
            <a:chExt cx="4311931" cy="1196625"/>
          </a:xfrm>
        </p:grpSpPr>
        <p:grpSp>
          <p:nvGrpSpPr>
            <p:cNvPr id="9" name="Group 8"/>
            <p:cNvGrpSpPr/>
            <p:nvPr/>
          </p:nvGrpSpPr>
          <p:grpSpPr>
            <a:xfrm>
              <a:off x="5029200" y="2571750"/>
              <a:ext cx="3352800" cy="1186854"/>
              <a:chOff x="609600" y="1962150"/>
              <a:chExt cx="3352800" cy="1186854"/>
            </a:xfrm>
          </p:grpSpPr>
          <p:pic>
            <p:nvPicPr>
              <p:cNvPr id="10" name="Picture 9"/>
              <p:cNvPicPr>
                <a:picLocks noChangeAspect="1"/>
              </p:cNvPicPr>
              <p:nvPr/>
            </p:nvPicPr>
            <p:blipFill>
              <a:blip r:embed="rId3"/>
              <a:stretch>
                <a:fillRect/>
              </a:stretch>
            </p:blipFill>
            <p:spPr>
              <a:xfrm>
                <a:off x="609600" y="1962150"/>
                <a:ext cx="3352800" cy="1186854"/>
              </a:xfrm>
              <a:prstGeom prst="rect">
                <a:avLst/>
              </a:prstGeom>
            </p:spPr>
          </p:pic>
          <p:sp>
            <p:nvSpPr>
              <p:cNvPr id="11" name="TextBox 10"/>
              <p:cNvSpPr txBox="1"/>
              <p:nvPr/>
            </p:nvSpPr>
            <p:spPr>
              <a:xfrm>
                <a:off x="914400" y="2393950"/>
                <a:ext cx="2588669" cy="338554"/>
              </a:xfrm>
              <a:prstGeom prst="rect">
                <a:avLst/>
              </a:prstGeom>
              <a:noFill/>
            </p:spPr>
            <p:txBody>
              <a:bodyPr wrap="none" rtlCol="0">
                <a:spAutoFit/>
              </a:bodyPr>
              <a:lstStyle/>
              <a:p>
                <a:r>
                  <a:rPr lang="en-US" sz="1600" dirty="0"/>
                  <a:t>Bob agrees to pay Alice 100$</a:t>
                </a:r>
              </a:p>
            </p:txBody>
          </p:sp>
          <p:pic>
            <p:nvPicPr>
              <p:cNvPr id="12" name="Picture 11"/>
              <p:cNvPicPr>
                <a:picLocks noChangeAspect="1"/>
              </p:cNvPicPr>
              <p:nvPr/>
            </p:nvPicPr>
            <p:blipFill rotWithShape="1">
              <a:blip r:embed="rId4"/>
              <a:srcRect l="10393" t="16976" r="29453" b="8950"/>
              <a:stretch/>
            </p:blipFill>
            <p:spPr>
              <a:xfrm>
                <a:off x="1600201" y="2724150"/>
                <a:ext cx="457200" cy="287246"/>
              </a:xfrm>
              <a:prstGeom prst="rect">
                <a:avLst/>
              </a:prstGeom>
            </p:spPr>
          </p:pic>
        </p:grpSp>
        <p:sp>
          <p:nvSpPr>
            <p:cNvPr id="6" name="Right Arrow 5"/>
            <p:cNvSpPr/>
            <p:nvPr/>
          </p:nvSpPr>
          <p:spPr>
            <a:xfrm rot="1672349">
              <a:off x="4070069" y="2561979"/>
              <a:ext cx="6858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152400" y="3796665"/>
            <a:ext cx="8562861" cy="984885"/>
          </a:xfrm>
          <a:prstGeom prst="rect">
            <a:avLst/>
          </a:prstGeom>
          <a:noFill/>
        </p:spPr>
        <p:txBody>
          <a:bodyPr wrap="none" rtlCol="0">
            <a:spAutoFit/>
          </a:bodyPr>
          <a:lstStyle/>
          <a:p>
            <a:r>
              <a:rPr lang="en-US" sz="2400" dirty="0"/>
              <a:t>Problem in the digital world:   </a:t>
            </a:r>
          </a:p>
          <a:p>
            <a:pPr>
              <a:spcBef>
                <a:spcPts val="1200"/>
              </a:spcBef>
            </a:pPr>
            <a:r>
              <a:rPr lang="en-US" sz="2400" dirty="0"/>
              <a:t>	   anyone can copy Bob’s signature from one doc to another</a:t>
            </a:r>
          </a:p>
        </p:txBody>
      </p:sp>
    </p:spTree>
    <p:extLst>
      <p:ext uri="{BB962C8B-B14F-4D97-AF65-F5344CB8AC3E}">
        <p14:creationId xmlns:p14="http://schemas.microsoft.com/office/powerpoint/2010/main" val="252412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457200" y="-33221"/>
            <a:ext cx="8229600" cy="857250"/>
          </a:xfrm>
        </p:spPr>
        <p:txBody>
          <a:bodyPr/>
          <a:lstStyle/>
          <a:p>
            <a:r>
              <a:rPr lang="en-US" dirty="0"/>
              <a:t>Digital signatures</a:t>
            </a:r>
          </a:p>
        </p:txBody>
      </p:sp>
      <p:sp>
        <p:nvSpPr>
          <p:cNvPr id="96259" name="Rectangle 3"/>
          <p:cNvSpPr>
            <a:spLocks noGrp="1" noChangeArrowheads="1"/>
          </p:cNvSpPr>
          <p:nvPr>
            <p:ph type="body" idx="1"/>
          </p:nvPr>
        </p:nvSpPr>
        <p:spPr>
          <a:xfrm>
            <a:off x="228600" y="819150"/>
            <a:ext cx="8839200" cy="609600"/>
          </a:xfrm>
        </p:spPr>
        <p:txBody>
          <a:bodyPr>
            <a:normAutofit/>
          </a:bodyPr>
          <a:lstStyle/>
          <a:p>
            <a:pPr marL="0" indent="0">
              <a:spcBef>
                <a:spcPct val="100000"/>
              </a:spcBef>
              <a:buNone/>
            </a:pPr>
            <a:r>
              <a:rPr lang="en-US" dirty="0"/>
              <a:t>Solution:  </a:t>
            </a:r>
            <a:r>
              <a:rPr lang="en-US" b="0" dirty="0"/>
              <a:t>make signature depend on document</a:t>
            </a:r>
          </a:p>
          <a:p>
            <a:pPr marL="914400" lvl="2" indent="0">
              <a:lnSpc>
                <a:spcPct val="140000"/>
              </a:lnSpc>
              <a:spcBef>
                <a:spcPct val="60000"/>
              </a:spcBef>
              <a:buNone/>
            </a:pPr>
            <a:endParaRPr lang="en-US" sz="2400" dirty="0"/>
          </a:p>
        </p:txBody>
      </p:sp>
      <p:grpSp>
        <p:nvGrpSpPr>
          <p:cNvPr id="7" name="Group 6"/>
          <p:cNvGrpSpPr/>
          <p:nvPr/>
        </p:nvGrpSpPr>
        <p:grpSpPr>
          <a:xfrm>
            <a:off x="1600200" y="1863864"/>
            <a:ext cx="3352800" cy="1186854"/>
            <a:chOff x="304800" y="2019240"/>
            <a:chExt cx="3352800" cy="1186854"/>
          </a:xfrm>
        </p:grpSpPr>
        <p:pic>
          <p:nvPicPr>
            <p:cNvPr id="5" name="Picture 4"/>
            <p:cNvPicPr>
              <a:picLocks noChangeAspect="1"/>
            </p:cNvPicPr>
            <p:nvPr/>
          </p:nvPicPr>
          <p:blipFill>
            <a:blip r:embed="rId3"/>
            <a:stretch>
              <a:fillRect/>
            </a:stretch>
          </p:blipFill>
          <p:spPr>
            <a:xfrm>
              <a:off x="304800" y="2019240"/>
              <a:ext cx="3352800" cy="1186854"/>
            </a:xfrm>
            <a:prstGeom prst="rect">
              <a:avLst/>
            </a:prstGeom>
          </p:spPr>
        </p:pic>
        <p:sp>
          <p:nvSpPr>
            <p:cNvPr id="6" name="TextBox 5"/>
            <p:cNvSpPr txBox="1"/>
            <p:nvPr/>
          </p:nvSpPr>
          <p:spPr>
            <a:xfrm>
              <a:off x="609600" y="2451040"/>
              <a:ext cx="2380680" cy="338554"/>
            </a:xfrm>
            <a:prstGeom prst="rect">
              <a:avLst/>
            </a:prstGeom>
            <a:noFill/>
          </p:spPr>
          <p:txBody>
            <a:bodyPr wrap="none" rtlCol="0">
              <a:spAutoFit/>
            </a:bodyPr>
            <a:lstStyle/>
            <a:p>
              <a:r>
                <a:rPr lang="en-US" sz="1600" dirty="0"/>
                <a:t>Bob agrees to pay Alice 1$</a:t>
              </a:r>
            </a:p>
          </p:txBody>
        </p:sp>
      </p:grpSp>
      <p:pic>
        <p:nvPicPr>
          <p:cNvPr id="8" name="Picture 7"/>
          <p:cNvPicPr>
            <a:picLocks noChangeAspect="1"/>
          </p:cNvPicPr>
          <p:nvPr/>
        </p:nvPicPr>
        <p:blipFill>
          <a:blip r:embed="rId4"/>
          <a:stretch>
            <a:fillRect/>
          </a:stretch>
        </p:blipFill>
        <p:spPr>
          <a:xfrm>
            <a:off x="410392" y="3692664"/>
            <a:ext cx="1036320" cy="762000"/>
          </a:xfrm>
          <a:prstGeom prst="rect">
            <a:avLst/>
          </a:prstGeom>
        </p:spPr>
      </p:pic>
      <p:sp>
        <p:nvSpPr>
          <p:cNvPr id="9" name="TextBox 8"/>
          <p:cNvSpPr txBox="1"/>
          <p:nvPr/>
        </p:nvSpPr>
        <p:spPr>
          <a:xfrm>
            <a:off x="37164" y="4302264"/>
            <a:ext cx="1667509" cy="707886"/>
          </a:xfrm>
          <a:prstGeom prst="rect">
            <a:avLst/>
          </a:prstGeom>
          <a:noFill/>
        </p:spPr>
        <p:txBody>
          <a:bodyPr wrap="none" rtlCol="0">
            <a:spAutoFit/>
          </a:bodyPr>
          <a:lstStyle/>
          <a:p>
            <a:pPr algn="ctr"/>
            <a:r>
              <a:rPr lang="en-US" sz="2000" dirty="0">
                <a:latin typeface="+mn-lt"/>
              </a:rPr>
              <a:t>secret signing </a:t>
            </a:r>
            <a:br>
              <a:rPr lang="en-US" sz="2000" dirty="0">
                <a:latin typeface="+mn-lt"/>
              </a:rPr>
            </a:br>
            <a:r>
              <a:rPr lang="en-US" sz="2000" dirty="0">
                <a:latin typeface="+mn-lt"/>
              </a:rPr>
              <a:t>key  (</a:t>
            </a:r>
            <a:r>
              <a:rPr lang="en-US" sz="2000" dirty="0" err="1">
                <a:latin typeface="+mn-lt"/>
              </a:rPr>
              <a:t>sk</a:t>
            </a:r>
            <a:r>
              <a:rPr lang="en-US" sz="2000" dirty="0">
                <a:latin typeface="+mn-lt"/>
              </a:rPr>
              <a:t>)</a:t>
            </a:r>
          </a:p>
        </p:txBody>
      </p:sp>
      <p:sp>
        <p:nvSpPr>
          <p:cNvPr id="10" name="Rounded Rectangle 9"/>
          <p:cNvSpPr/>
          <p:nvPr/>
        </p:nvSpPr>
        <p:spPr>
          <a:xfrm>
            <a:off x="2239192" y="3768864"/>
            <a:ext cx="1494608" cy="76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signing</a:t>
            </a:r>
          </a:p>
          <a:p>
            <a:pPr algn="ctr"/>
            <a:r>
              <a:rPr lang="en-US" dirty="0"/>
              <a:t>algorithm</a:t>
            </a:r>
          </a:p>
        </p:txBody>
      </p:sp>
      <p:sp>
        <p:nvSpPr>
          <p:cNvPr id="2" name="Up Arrow 1"/>
          <p:cNvSpPr/>
          <p:nvPr/>
        </p:nvSpPr>
        <p:spPr>
          <a:xfrm flipV="1">
            <a:off x="2924992" y="3159264"/>
            <a:ext cx="228600" cy="533400"/>
          </a:xfrm>
          <a:prstGeom prst="upArrow">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ight Arrow 2"/>
          <p:cNvSpPr/>
          <p:nvPr/>
        </p:nvSpPr>
        <p:spPr>
          <a:xfrm>
            <a:off x="1477192" y="4073664"/>
            <a:ext cx="762000" cy="152400"/>
          </a:xfrm>
          <a:prstGeom prst="rightArrow">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sp>
        <p:nvSpPr>
          <p:cNvPr id="4" name="TextBox 3"/>
          <p:cNvSpPr txBox="1"/>
          <p:nvPr/>
        </p:nvSpPr>
        <p:spPr>
          <a:xfrm>
            <a:off x="3581400" y="3105150"/>
            <a:ext cx="1354908" cy="461665"/>
          </a:xfrm>
          <a:prstGeom prst="rect">
            <a:avLst/>
          </a:prstGeom>
          <a:noFill/>
          <a:ln>
            <a:solidFill>
              <a:srgbClr val="4F81BD"/>
            </a:solidFill>
          </a:ln>
        </p:spPr>
        <p:txBody>
          <a:bodyPr wrap="none" rtlCol="0">
            <a:spAutoFit/>
          </a:bodyPr>
          <a:lstStyle/>
          <a:p>
            <a:r>
              <a:rPr lang="en-US" sz="2400" dirty="0">
                <a:latin typeface="+mn-lt"/>
              </a:rPr>
              <a:t>signature</a:t>
            </a:r>
          </a:p>
        </p:txBody>
      </p:sp>
      <p:sp>
        <p:nvSpPr>
          <p:cNvPr id="13" name="TextBox 12"/>
          <p:cNvSpPr txBox="1"/>
          <p:nvPr/>
        </p:nvSpPr>
        <p:spPr>
          <a:xfrm>
            <a:off x="2770075" y="1424285"/>
            <a:ext cx="963725" cy="461665"/>
          </a:xfrm>
          <a:prstGeom prst="rect">
            <a:avLst/>
          </a:prstGeom>
          <a:noFill/>
        </p:spPr>
        <p:txBody>
          <a:bodyPr wrap="none" rtlCol="0">
            <a:spAutoFit/>
          </a:bodyPr>
          <a:lstStyle/>
          <a:p>
            <a:r>
              <a:rPr lang="en-US" sz="2400" dirty="0"/>
              <a:t>Signer</a:t>
            </a:r>
          </a:p>
        </p:txBody>
      </p:sp>
      <p:grpSp>
        <p:nvGrpSpPr>
          <p:cNvPr id="25" name="Group 24"/>
          <p:cNvGrpSpPr/>
          <p:nvPr/>
        </p:nvGrpSpPr>
        <p:grpSpPr>
          <a:xfrm>
            <a:off x="6477000" y="1733550"/>
            <a:ext cx="1295400" cy="1295400"/>
            <a:chOff x="6629400" y="1428750"/>
            <a:chExt cx="1295400" cy="1295400"/>
          </a:xfrm>
        </p:grpSpPr>
        <p:sp>
          <p:nvSpPr>
            <p:cNvPr id="14" name="Rounded Rectangle 13"/>
            <p:cNvSpPr/>
            <p:nvPr/>
          </p:nvSpPr>
          <p:spPr>
            <a:xfrm>
              <a:off x="6629400" y="1962150"/>
              <a:ext cx="1295400" cy="76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verifier</a:t>
              </a:r>
              <a:endParaRPr lang="en-US" dirty="0"/>
            </a:p>
          </p:txBody>
        </p:sp>
        <p:sp>
          <p:nvSpPr>
            <p:cNvPr id="18" name="TextBox 17"/>
            <p:cNvSpPr txBox="1"/>
            <p:nvPr/>
          </p:nvSpPr>
          <p:spPr>
            <a:xfrm>
              <a:off x="6781800" y="1428750"/>
              <a:ext cx="1113706" cy="461665"/>
            </a:xfrm>
            <a:prstGeom prst="rect">
              <a:avLst/>
            </a:prstGeom>
            <a:noFill/>
          </p:spPr>
          <p:txBody>
            <a:bodyPr wrap="none" rtlCol="0">
              <a:spAutoFit/>
            </a:bodyPr>
            <a:lstStyle/>
            <a:p>
              <a:r>
                <a:rPr lang="en-US" sz="2400" dirty="0">
                  <a:latin typeface="+mn-lt"/>
                </a:rPr>
                <a:t>Verifier</a:t>
              </a:r>
            </a:p>
          </p:txBody>
        </p:sp>
      </p:grpSp>
      <p:sp>
        <p:nvSpPr>
          <p:cNvPr id="19" name="Right Arrow 18"/>
          <p:cNvSpPr/>
          <p:nvPr/>
        </p:nvSpPr>
        <p:spPr>
          <a:xfrm>
            <a:off x="5332376" y="2647950"/>
            <a:ext cx="1079500" cy="152400"/>
          </a:xfrm>
          <a:prstGeom prst="rightArrow">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FF"/>
              </a:solidFill>
            </a:endParaRPr>
          </a:p>
        </p:txBody>
      </p:sp>
      <p:pic>
        <p:nvPicPr>
          <p:cNvPr id="21" name="Picture 20"/>
          <p:cNvPicPr>
            <a:picLocks noChangeAspect="1"/>
          </p:cNvPicPr>
          <p:nvPr/>
        </p:nvPicPr>
        <p:blipFill rotWithShape="1">
          <a:blip r:embed="rId5">
            <a:duotone>
              <a:schemeClr val="accent6">
                <a:shade val="45000"/>
                <a:satMod val="135000"/>
              </a:schemeClr>
              <a:prstClr val="white"/>
            </a:duotone>
            <a:extLst>
              <a:ext uri="{BEBA8EAE-BF5A-486C-A8C5-ECC9F3942E4B}">
                <a14:imgProps xmlns:a14="http://schemas.microsoft.com/office/drawing/2010/main">
                  <a14:imgLayer r:embed="rId6">
                    <a14:imgEffect>
                      <a14:saturation sat="400000"/>
                    </a14:imgEffect>
                  </a14:imgLayer>
                </a14:imgProps>
              </a:ext>
            </a:extLst>
          </a:blip>
          <a:srcRect l="4343" t="13511" r="3163" b="8927"/>
          <a:stretch/>
        </p:blipFill>
        <p:spPr>
          <a:xfrm flipH="1">
            <a:off x="6789603" y="3817691"/>
            <a:ext cx="958533" cy="591024"/>
          </a:xfrm>
          <a:prstGeom prst="rect">
            <a:avLst/>
          </a:prstGeom>
          <a:ln>
            <a:noFill/>
          </a:ln>
        </p:spPr>
      </p:pic>
      <p:sp>
        <p:nvSpPr>
          <p:cNvPr id="22" name="TextBox 21"/>
          <p:cNvSpPr txBox="1"/>
          <p:nvPr/>
        </p:nvSpPr>
        <p:spPr>
          <a:xfrm>
            <a:off x="6225134" y="4280716"/>
            <a:ext cx="2044776" cy="707886"/>
          </a:xfrm>
          <a:prstGeom prst="rect">
            <a:avLst/>
          </a:prstGeom>
          <a:noFill/>
        </p:spPr>
        <p:txBody>
          <a:bodyPr wrap="none" rtlCol="0">
            <a:spAutoFit/>
          </a:bodyPr>
          <a:lstStyle/>
          <a:p>
            <a:pPr algn="ctr"/>
            <a:r>
              <a:rPr lang="en-US" sz="2000" dirty="0">
                <a:latin typeface="+mn-lt"/>
              </a:rPr>
              <a:t>public verification</a:t>
            </a:r>
            <a:br>
              <a:rPr lang="en-US" sz="2000" dirty="0">
                <a:latin typeface="+mn-lt"/>
              </a:rPr>
            </a:br>
            <a:r>
              <a:rPr lang="en-US" sz="2000" dirty="0">
                <a:latin typeface="+mn-lt"/>
              </a:rPr>
              <a:t>key  (</a:t>
            </a:r>
            <a:r>
              <a:rPr lang="en-US" sz="2000" dirty="0" err="1">
                <a:latin typeface="+mn-lt"/>
              </a:rPr>
              <a:t>pk</a:t>
            </a:r>
            <a:r>
              <a:rPr lang="en-US" sz="2000" dirty="0">
                <a:latin typeface="+mn-lt"/>
              </a:rPr>
              <a:t>)</a:t>
            </a:r>
          </a:p>
        </p:txBody>
      </p:sp>
      <p:sp>
        <p:nvSpPr>
          <p:cNvPr id="23" name="Up Arrow 22"/>
          <p:cNvSpPr/>
          <p:nvPr/>
        </p:nvSpPr>
        <p:spPr>
          <a:xfrm>
            <a:off x="7110375" y="3105150"/>
            <a:ext cx="228600" cy="762000"/>
          </a:xfrm>
          <a:prstGeom prst="upArrow">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7797585" y="2116838"/>
            <a:ext cx="1346919" cy="1015663"/>
            <a:chOff x="7772400" y="2091775"/>
            <a:chExt cx="1346919" cy="1015663"/>
          </a:xfrm>
        </p:grpSpPr>
        <p:cxnSp>
          <p:nvCxnSpPr>
            <p:cNvPr id="16" name="Straight Arrow Connector 15"/>
            <p:cNvCxnSpPr>
              <a:stCxn id="14" idx="3"/>
            </p:cNvCxnSpPr>
            <p:nvPr/>
          </p:nvCxnSpPr>
          <p:spPr>
            <a:xfrm>
              <a:off x="7772400" y="2647950"/>
              <a:ext cx="685800" cy="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8105475" y="2091775"/>
              <a:ext cx="1013844" cy="1015663"/>
            </a:xfrm>
            <a:prstGeom prst="rect">
              <a:avLst/>
            </a:prstGeom>
            <a:noFill/>
          </p:spPr>
          <p:txBody>
            <a:bodyPr wrap="none" rtlCol="0">
              <a:spAutoFit/>
            </a:bodyPr>
            <a:lstStyle/>
            <a:p>
              <a:pPr algn="ctr"/>
              <a:r>
                <a:rPr lang="en-US" sz="2000" b="1" dirty="0">
                  <a:latin typeface="+mn-lt"/>
                </a:rPr>
                <a:t>‘accept’</a:t>
              </a:r>
            </a:p>
            <a:p>
              <a:pPr algn="ctr"/>
              <a:r>
                <a:rPr lang="en-US" sz="2000" b="1" dirty="0">
                  <a:latin typeface="+mn-lt"/>
                </a:rPr>
                <a:t>or</a:t>
              </a:r>
            </a:p>
            <a:p>
              <a:pPr algn="ctr"/>
              <a:r>
                <a:rPr lang="en-US" sz="2000" b="1" dirty="0">
                  <a:latin typeface="+mn-lt"/>
                </a:rPr>
                <a:t>‘reject’</a:t>
              </a:r>
            </a:p>
          </p:txBody>
        </p:sp>
      </p:grpSp>
      <p:sp>
        <p:nvSpPr>
          <p:cNvPr id="27" name="Bent Arrow 26"/>
          <p:cNvSpPr/>
          <p:nvPr/>
        </p:nvSpPr>
        <p:spPr>
          <a:xfrm rot="16200000" flipV="1">
            <a:off x="3651399" y="3600450"/>
            <a:ext cx="685800" cy="609600"/>
          </a:xfrm>
          <a:prstGeom prst="bentArrow">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Right Brace 27"/>
          <p:cNvSpPr/>
          <p:nvPr/>
        </p:nvSpPr>
        <p:spPr>
          <a:xfrm>
            <a:off x="5029200" y="1885950"/>
            <a:ext cx="304800" cy="1676400"/>
          </a:xfrm>
          <a:prstGeom prst="rightBrace">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9037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p:bldP spid="23"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754"/>
            <a:ext cx="8229600" cy="623097"/>
          </a:xfrm>
        </p:spPr>
        <p:txBody>
          <a:bodyPr>
            <a:normAutofit fontScale="90000"/>
          </a:bodyPr>
          <a:lstStyle/>
          <a:p>
            <a:r>
              <a:rPr lang="en-US" dirty="0"/>
              <a:t>Digital signatures:   syntax</a:t>
            </a:r>
          </a:p>
        </p:txBody>
      </p:sp>
      <p:sp>
        <p:nvSpPr>
          <p:cNvPr id="4" name="Rectangle 3"/>
          <p:cNvSpPr>
            <a:spLocks noGrp="1" noChangeArrowheads="1"/>
          </p:cNvSpPr>
          <p:nvPr>
            <p:ph idx="1"/>
          </p:nvPr>
        </p:nvSpPr>
        <p:spPr>
          <a:xfrm>
            <a:off x="228600" y="971550"/>
            <a:ext cx="8686800" cy="4095750"/>
          </a:xfrm>
        </p:spPr>
        <p:txBody>
          <a:bodyPr>
            <a:normAutofit/>
          </a:bodyPr>
          <a:lstStyle/>
          <a:p>
            <a:pPr marL="57150" indent="0">
              <a:spcBef>
                <a:spcPts val="1200"/>
              </a:spcBef>
              <a:buNone/>
              <a:tabLst>
                <a:tab pos="3200400" algn="l"/>
              </a:tabLst>
            </a:pPr>
            <a:r>
              <a:rPr lang="en-US" sz="2400" b="1" u="sng" dirty="0">
                <a:sym typeface="Symbol" charset="0"/>
              </a:rPr>
              <a:t>Def</a:t>
            </a:r>
            <a:r>
              <a:rPr lang="en-US" sz="2400" dirty="0">
                <a:sym typeface="Symbol" charset="0"/>
              </a:rPr>
              <a:t>:    a signature scheme is a triple of algorithms:</a:t>
            </a:r>
          </a:p>
          <a:p>
            <a:pPr marL="800100" lvl="1">
              <a:spcBef>
                <a:spcPts val="1200"/>
              </a:spcBef>
              <a:tabLst>
                <a:tab pos="3200400" algn="l"/>
              </a:tabLst>
            </a:pPr>
            <a:r>
              <a:rPr lang="en-US" sz="2400" b="1" dirty="0">
                <a:sym typeface="Symbol" charset="0"/>
              </a:rPr>
              <a:t>Gen</a:t>
            </a:r>
            <a:r>
              <a:rPr lang="en-US" sz="2400" dirty="0">
                <a:sym typeface="Symbol" charset="0"/>
              </a:rPr>
              <a:t>():  </a:t>
            </a:r>
            <a:r>
              <a:rPr lang="en-US" sz="2400" dirty="0"/>
              <a:t>outputs a key pair    (pk, </a:t>
            </a:r>
            <a:r>
              <a:rPr lang="en-US" sz="2400" dirty="0" err="1"/>
              <a:t>sk</a:t>
            </a:r>
            <a:r>
              <a:rPr lang="en-US" sz="2400" dirty="0"/>
              <a:t>)</a:t>
            </a:r>
            <a:endParaRPr lang="en-US" sz="2400" dirty="0">
              <a:sym typeface="Symbol" charset="0"/>
            </a:endParaRPr>
          </a:p>
          <a:p>
            <a:pPr marL="800100" lvl="1">
              <a:spcBef>
                <a:spcPts val="1200"/>
              </a:spcBef>
              <a:tabLst>
                <a:tab pos="3200400" algn="l"/>
              </a:tabLst>
            </a:pPr>
            <a:r>
              <a:rPr lang="en-US" sz="2400" b="1" dirty="0">
                <a:sym typeface="Symbol" charset="0"/>
              </a:rPr>
              <a:t>Sign</a:t>
            </a:r>
            <a:r>
              <a:rPr lang="en-US" sz="2400" dirty="0">
                <a:sym typeface="Symbol" charset="0"/>
              </a:rPr>
              <a:t>(</a:t>
            </a:r>
            <a:r>
              <a:rPr lang="en-US" sz="2400" dirty="0" err="1">
                <a:sym typeface="Symbol" charset="0"/>
              </a:rPr>
              <a:t>sk</a:t>
            </a:r>
            <a:r>
              <a:rPr lang="en-US" sz="2400" dirty="0">
                <a:sym typeface="Symbol" charset="0"/>
              </a:rPr>
              <a:t>, </a:t>
            </a:r>
            <a:r>
              <a:rPr lang="en-US" sz="2400" dirty="0"/>
              <a:t>msg</a:t>
            </a:r>
            <a:r>
              <a:rPr lang="en-US" sz="2400" dirty="0">
                <a:sym typeface="Symbol" charset="0"/>
              </a:rPr>
              <a:t>)  outputs sig.  </a:t>
            </a:r>
            <a:r>
              <a:rPr lang="en-US" sz="2400" dirty="0" err="1">
                <a:sym typeface="Symbol" charset="0"/>
              </a:rPr>
              <a:t>σ</a:t>
            </a:r>
            <a:endParaRPr lang="en-US" sz="2400" dirty="0">
              <a:sym typeface="Symbol" charset="0"/>
            </a:endParaRPr>
          </a:p>
          <a:p>
            <a:pPr marL="800100" lvl="1">
              <a:spcBef>
                <a:spcPts val="1200"/>
              </a:spcBef>
              <a:tabLst>
                <a:tab pos="3200400" algn="l"/>
              </a:tabLst>
            </a:pPr>
            <a:r>
              <a:rPr lang="en-US" sz="2400" b="1" dirty="0">
                <a:sym typeface="Symbol" charset="0"/>
              </a:rPr>
              <a:t>Verify</a:t>
            </a:r>
            <a:r>
              <a:rPr lang="en-US" sz="2400" dirty="0">
                <a:sym typeface="Symbol" charset="0"/>
              </a:rPr>
              <a:t>(pk, msg, </a:t>
            </a:r>
            <a:r>
              <a:rPr lang="en-US" sz="2400" dirty="0" err="1">
                <a:sym typeface="Symbol" charset="0"/>
              </a:rPr>
              <a:t>σ</a:t>
            </a:r>
            <a:r>
              <a:rPr lang="en-US" sz="2400" dirty="0">
                <a:sym typeface="Symbol" charset="0"/>
              </a:rPr>
              <a:t>)  outputs ‘accept</a:t>
            </a:r>
            <a:r>
              <a:rPr lang="ja-JP" altLang="en-US" sz="2400" dirty="0">
                <a:latin typeface="Arial"/>
                <a:sym typeface="Symbol" charset="0"/>
              </a:rPr>
              <a:t>’</a:t>
            </a:r>
            <a:r>
              <a:rPr lang="en-US" sz="2400" dirty="0">
                <a:sym typeface="Symbol" charset="0"/>
              </a:rPr>
              <a:t> or  ‘reject</a:t>
            </a:r>
            <a:r>
              <a:rPr lang="en-US" sz="2400" dirty="0">
                <a:latin typeface="Arial"/>
                <a:sym typeface="Symbol" charset="0"/>
              </a:rPr>
              <a:t>’</a:t>
            </a:r>
            <a:endParaRPr lang="en-US" altLang="ja-JP" sz="2400" dirty="0">
              <a:latin typeface="Arial"/>
              <a:sym typeface="Symbol" charset="0"/>
            </a:endParaRPr>
          </a:p>
          <a:p>
            <a:pPr marL="0" indent="0">
              <a:spcBef>
                <a:spcPts val="4200"/>
              </a:spcBef>
              <a:buNone/>
            </a:pPr>
            <a:r>
              <a:rPr lang="en-US" sz="2400" b="1" u="sng" dirty="0"/>
              <a:t>Secure signatures</a:t>
            </a:r>
            <a:r>
              <a:rPr lang="en-US" sz="2400" dirty="0"/>
              <a:t>:   (informal) </a:t>
            </a:r>
          </a:p>
          <a:p>
            <a:pPr marL="0" indent="0">
              <a:spcBef>
                <a:spcPts val="1800"/>
              </a:spcBef>
              <a:buNone/>
            </a:pPr>
            <a:r>
              <a:rPr lang="en-US" sz="2400" dirty="0"/>
              <a:t>	Adversary who sees signatures on many messages of his choice,</a:t>
            </a:r>
            <a:br>
              <a:rPr lang="en-US" sz="2400" dirty="0"/>
            </a:br>
            <a:r>
              <a:rPr lang="en-US" sz="2400" dirty="0"/>
              <a:t>	cannot forge a signature on a new message.</a:t>
            </a:r>
          </a:p>
        </p:txBody>
      </p:sp>
    </p:spTree>
    <p:extLst>
      <p:ext uri="{BB962C8B-B14F-4D97-AF65-F5344CB8AC3E}">
        <p14:creationId xmlns:p14="http://schemas.microsoft.com/office/powerpoint/2010/main" val="230832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D4103-22F4-FC4C-B55F-CD108CFE2D90}"/>
              </a:ext>
            </a:extLst>
          </p:cNvPr>
          <p:cNvSpPr>
            <a:spLocks noGrp="1"/>
          </p:cNvSpPr>
          <p:nvPr>
            <p:ph type="title"/>
          </p:nvPr>
        </p:nvSpPr>
        <p:spPr/>
        <p:txBody>
          <a:bodyPr>
            <a:normAutofit fontScale="90000"/>
          </a:bodyPr>
          <a:lstStyle/>
          <a:p>
            <a:r>
              <a:rPr lang="en-US" dirty="0"/>
              <a:t>Families of signature schemes</a:t>
            </a:r>
          </a:p>
        </p:txBody>
      </p:sp>
      <p:sp>
        <p:nvSpPr>
          <p:cNvPr id="3" name="Content Placeholder 2">
            <a:extLst>
              <a:ext uri="{FF2B5EF4-FFF2-40B4-BE49-F238E27FC236}">
                <a16:creationId xmlns:a16="http://schemas.microsoft.com/office/drawing/2014/main" id="{2BA2D54E-EFB5-3847-91A8-F48D20A0B2A0}"/>
              </a:ext>
            </a:extLst>
          </p:cNvPr>
          <p:cNvSpPr>
            <a:spLocks noGrp="1"/>
          </p:cNvSpPr>
          <p:nvPr>
            <p:ph idx="1"/>
          </p:nvPr>
        </p:nvSpPr>
        <p:spPr>
          <a:xfrm>
            <a:off x="441701" y="1029672"/>
            <a:ext cx="8686801" cy="3988909"/>
          </a:xfrm>
        </p:spPr>
        <p:txBody>
          <a:bodyPr>
            <a:normAutofit/>
          </a:bodyPr>
          <a:lstStyle/>
          <a:p>
            <a:pPr marL="457200" indent="-457200">
              <a:spcBef>
                <a:spcPts val="1776"/>
              </a:spcBef>
              <a:buFont typeface="+mj-lt"/>
              <a:buAutoNum type="arabicPeriod"/>
            </a:pPr>
            <a:r>
              <a:rPr lang="en-US" sz="2400" u="sng" dirty="0"/>
              <a:t>RSA signatures (old … not used in blockchains)</a:t>
            </a:r>
            <a:r>
              <a:rPr lang="en-US" sz="2400" dirty="0"/>
              <a:t>:</a:t>
            </a:r>
          </a:p>
          <a:p>
            <a:pPr lvl="1"/>
            <a:r>
              <a:rPr lang="en-US" sz="2400" dirty="0"/>
              <a:t>long sigs and public keys (≥256 bytes),    fast to verify</a:t>
            </a:r>
          </a:p>
          <a:p>
            <a:pPr marL="457200" indent="-457200">
              <a:spcBef>
                <a:spcPts val="2376"/>
              </a:spcBef>
              <a:buFont typeface="+mj-lt"/>
              <a:buAutoNum type="arabicPeriod"/>
            </a:pPr>
            <a:r>
              <a:rPr lang="en-US" sz="2400" u="sng" dirty="0"/>
              <a:t>Discrete-log signatures</a:t>
            </a:r>
            <a:r>
              <a:rPr lang="en-US" sz="2400" dirty="0"/>
              <a:t>:   </a:t>
            </a:r>
            <a:r>
              <a:rPr lang="en-US" sz="2400" dirty="0" err="1"/>
              <a:t>Schnorr</a:t>
            </a:r>
            <a:r>
              <a:rPr lang="en-US" sz="2400" dirty="0"/>
              <a:t> and  ECDSA</a:t>
            </a:r>
          </a:p>
          <a:p>
            <a:pPr lvl="1"/>
            <a:r>
              <a:rPr lang="en-US" sz="2400" dirty="0"/>
              <a:t>short sigs (48 or 64 bytes) and public key (32 bytes)</a:t>
            </a:r>
          </a:p>
          <a:p>
            <a:pPr marL="457200" indent="-457200">
              <a:spcBef>
                <a:spcPts val="2376"/>
              </a:spcBef>
              <a:buFont typeface="+mj-lt"/>
              <a:buAutoNum type="arabicPeriod"/>
            </a:pPr>
            <a:r>
              <a:rPr lang="en-US" sz="2400" u="sng" dirty="0"/>
              <a:t>BLS signatures</a:t>
            </a:r>
            <a:r>
              <a:rPr lang="en-US" sz="2400" dirty="0"/>
              <a:t>:  48 bytes,   </a:t>
            </a:r>
            <a:r>
              <a:rPr lang="en-US" sz="2400" dirty="0" err="1"/>
              <a:t>aggregatable</a:t>
            </a:r>
            <a:r>
              <a:rPr lang="en-US" sz="2400" dirty="0"/>
              <a:t>,   easy threshold</a:t>
            </a:r>
          </a:p>
          <a:p>
            <a:pPr marL="457200" indent="-457200">
              <a:spcBef>
                <a:spcPts val="4776"/>
              </a:spcBef>
              <a:buFont typeface="+mj-lt"/>
              <a:buAutoNum type="arabicPeriod"/>
            </a:pPr>
            <a:r>
              <a:rPr lang="en-US" sz="2400" u="sng" dirty="0"/>
              <a:t>Post-quantum</a:t>
            </a:r>
            <a:r>
              <a:rPr lang="en-US" sz="2400" dirty="0"/>
              <a:t> signatures:    long  (≥768 bytes)</a:t>
            </a:r>
          </a:p>
        </p:txBody>
      </p:sp>
      <p:cxnSp>
        <p:nvCxnSpPr>
          <p:cNvPr id="5" name="Straight Connector 4">
            <a:extLst>
              <a:ext uri="{FF2B5EF4-FFF2-40B4-BE49-F238E27FC236}">
                <a16:creationId xmlns:a16="http://schemas.microsoft.com/office/drawing/2014/main" id="{66C473AA-4202-524E-8FFF-C704CF555A34}"/>
              </a:ext>
            </a:extLst>
          </p:cNvPr>
          <p:cNvCxnSpPr/>
          <p:nvPr/>
        </p:nvCxnSpPr>
        <p:spPr>
          <a:xfrm>
            <a:off x="0" y="4045058"/>
            <a:ext cx="9144000"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B95A3EAC-F28F-1D45-8F86-AF11F949F3F2}"/>
              </a:ext>
            </a:extLst>
          </p:cNvPr>
          <p:cNvSpPr txBox="1"/>
          <p:nvPr/>
        </p:nvSpPr>
        <p:spPr>
          <a:xfrm>
            <a:off x="6017018" y="3644948"/>
            <a:ext cx="3105337" cy="400110"/>
          </a:xfrm>
          <a:prstGeom prst="rect">
            <a:avLst/>
          </a:prstGeom>
          <a:noFill/>
        </p:spPr>
        <p:txBody>
          <a:bodyPr wrap="none" rtlCol="0">
            <a:spAutoFit/>
          </a:bodyPr>
          <a:lstStyle/>
          <a:p>
            <a:r>
              <a:rPr lang="en-US" sz="2000" dirty="0">
                <a:latin typeface="+mn-lt"/>
              </a:rPr>
              <a:t>(Ethereum </a:t>
            </a:r>
            <a:r>
              <a:rPr lang="en-US" sz="1800" dirty="0">
                <a:latin typeface="+mn-lt"/>
              </a:rPr>
              <a:t>2.0</a:t>
            </a:r>
            <a:r>
              <a:rPr lang="en-US" sz="2000" dirty="0">
                <a:latin typeface="+mn-lt"/>
              </a:rPr>
              <a:t>, Chia, </a:t>
            </a:r>
            <a:r>
              <a:rPr lang="en-US" sz="2000" dirty="0" err="1">
                <a:latin typeface="+mn-lt"/>
              </a:rPr>
              <a:t>Dfinity</a:t>
            </a:r>
            <a:r>
              <a:rPr lang="en-US" sz="2000" dirty="0">
                <a:latin typeface="+mn-lt"/>
              </a:rPr>
              <a:t>)</a:t>
            </a:r>
          </a:p>
        </p:txBody>
      </p:sp>
      <p:sp>
        <p:nvSpPr>
          <p:cNvPr id="6" name="TextBox 5">
            <a:extLst>
              <a:ext uri="{FF2B5EF4-FFF2-40B4-BE49-F238E27FC236}">
                <a16:creationId xmlns:a16="http://schemas.microsoft.com/office/drawing/2014/main" id="{770D047B-A9F5-714B-8CFE-85923974A73D}"/>
              </a:ext>
            </a:extLst>
          </p:cNvPr>
          <p:cNvSpPr txBox="1"/>
          <p:nvPr/>
        </p:nvSpPr>
        <p:spPr>
          <a:xfrm>
            <a:off x="6936793" y="2179787"/>
            <a:ext cx="2207207" cy="400110"/>
          </a:xfrm>
          <a:prstGeom prst="rect">
            <a:avLst/>
          </a:prstGeom>
          <a:noFill/>
        </p:spPr>
        <p:txBody>
          <a:bodyPr wrap="none" rtlCol="0">
            <a:spAutoFit/>
          </a:bodyPr>
          <a:lstStyle/>
          <a:p>
            <a:pPr algn="l"/>
            <a:r>
              <a:rPr lang="en-US" sz="2000" dirty="0">
                <a:latin typeface="+mn-lt"/>
              </a:rPr>
              <a:t>(Bitcoin, Ethereum)</a:t>
            </a:r>
          </a:p>
        </p:txBody>
      </p:sp>
    </p:spTree>
    <p:extLst>
      <p:ext uri="{BB962C8B-B14F-4D97-AF65-F5344CB8AC3E}">
        <p14:creationId xmlns:p14="http://schemas.microsoft.com/office/powerpoint/2010/main" val="39089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69898-7D48-944B-9BA5-F4E0836C7E07}"/>
              </a:ext>
            </a:extLst>
          </p:cNvPr>
          <p:cNvSpPr>
            <a:spLocks noGrp="1"/>
          </p:cNvSpPr>
          <p:nvPr>
            <p:ph type="title"/>
          </p:nvPr>
        </p:nvSpPr>
        <p:spPr/>
        <p:txBody>
          <a:bodyPr>
            <a:normAutofit fontScale="90000"/>
          </a:bodyPr>
          <a:lstStyle/>
          <a:p>
            <a:r>
              <a:rPr lang="en-US" dirty="0"/>
              <a:t>Signatures on the blockchain</a:t>
            </a:r>
          </a:p>
        </p:txBody>
      </p:sp>
      <p:sp>
        <p:nvSpPr>
          <p:cNvPr id="4" name="Content Placeholder 3">
            <a:extLst>
              <a:ext uri="{FF2B5EF4-FFF2-40B4-BE49-F238E27FC236}">
                <a16:creationId xmlns:a16="http://schemas.microsoft.com/office/drawing/2014/main" id="{B973EA02-6E85-984C-8E90-31E3BBB5C6AE}"/>
              </a:ext>
            </a:extLst>
          </p:cNvPr>
          <p:cNvSpPr>
            <a:spLocks noGrp="1"/>
          </p:cNvSpPr>
          <p:nvPr>
            <p:ph idx="1"/>
          </p:nvPr>
        </p:nvSpPr>
        <p:spPr>
          <a:xfrm>
            <a:off x="384068" y="1047291"/>
            <a:ext cx="4981168" cy="1900639"/>
          </a:xfrm>
        </p:spPr>
        <p:txBody>
          <a:bodyPr>
            <a:normAutofit/>
          </a:bodyPr>
          <a:lstStyle/>
          <a:p>
            <a:pPr marL="0" indent="0">
              <a:buNone/>
            </a:pPr>
            <a:r>
              <a:rPr lang="en-US" sz="2400" dirty="0"/>
              <a:t>Signatures are used everywhere:</a:t>
            </a:r>
          </a:p>
          <a:p>
            <a:r>
              <a:rPr lang="en-US" sz="2400" dirty="0"/>
              <a:t>ensure Tx authorization,</a:t>
            </a:r>
          </a:p>
          <a:p>
            <a:r>
              <a:rPr lang="en-US" sz="2400" dirty="0"/>
              <a:t>governance votes,</a:t>
            </a:r>
          </a:p>
          <a:p>
            <a:r>
              <a:rPr lang="en-US" sz="2400" dirty="0"/>
              <a:t>consensus protocol votes.</a:t>
            </a:r>
          </a:p>
        </p:txBody>
      </p:sp>
      <p:pic>
        <p:nvPicPr>
          <p:cNvPr id="5" name="Picture 4">
            <a:extLst>
              <a:ext uri="{FF2B5EF4-FFF2-40B4-BE49-F238E27FC236}">
                <a16:creationId xmlns:a16="http://schemas.microsoft.com/office/drawing/2014/main" id="{E0B6ED94-5345-BD47-B55E-C1C3167E1B3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31101" y="2408536"/>
            <a:ext cx="1190746" cy="1190746"/>
          </a:xfrm>
          <a:prstGeom prst="rect">
            <a:avLst/>
          </a:prstGeom>
        </p:spPr>
      </p:pic>
      <p:pic>
        <p:nvPicPr>
          <p:cNvPr id="6" name="Picture 5">
            <a:extLst>
              <a:ext uri="{FF2B5EF4-FFF2-40B4-BE49-F238E27FC236}">
                <a16:creationId xmlns:a16="http://schemas.microsoft.com/office/drawing/2014/main" id="{ABF37A4C-005A-6D4E-A8B7-F36C03644BA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87596" y="3305319"/>
            <a:ext cx="473557" cy="816478"/>
          </a:xfrm>
          <a:prstGeom prst="rect">
            <a:avLst/>
          </a:prstGeom>
        </p:spPr>
      </p:pic>
      <p:pic>
        <p:nvPicPr>
          <p:cNvPr id="8" name="Picture 7">
            <a:extLst>
              <a:ext uri="{FF2B5EF4-FFF2-40B4-BE49-F238E27FC236}">
                <a16:creationId xmlns:a16="http://schemas.microsoft.com/office/drawing/2014/main" id="{2A5E14E1-9964-7442-B623-22250EB286E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1184244" y="4186436"/>
            <a:ext cx="584281" cy="864321"/>
          </a:xfrm>
          <a:prstGeom prst="rect">
            <a:avLst/>
          </a:prstGeom>
        </p:spPr>
      </p:pic>
      <p:pic>
        <p:nvPicPr>
          <p:cNvPr id="9" name="Picture 8">
            <a:extLst>
              <a:ext uri="{FF2B5EF4-FFF2-40B4-BE49-F238E27FC236}">
                <a16:creationId xmlns:a16="http://schemas.microsoft.com/office/drawing/2014/main" id="{D9460E75-3261-1F44-AF3D-9F334BFF48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07520" y="3232563"/>
            <a:ext cx="1190746" cy="1190746"/>
          </a:xfrm>
          <a:prstGeom prst="rect">
            <a:avLst/>
          </a:prstGeom>
        </p:spPr>
      </p:pic>
      <p:pic>
        <p:nvPicPr>
          <p:cNvPr id="10" name="Picture 9">
            <a:extLst>
              <a:ext uri="{FF2B5EF4-FFF2-40B4-BE49-F238E27FC236}">
                <a16:creationId xmlns:a16="http://schemas.microsoft.com/office/drawing/2014/main" id="{02E7ACB2-D575-C94E-A69E-A503B8C5BD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40912" y="3580751"/>
            <a:ext cx="1190746" cy="1190746"/>
          </a:xfrm>
          <a:prstGeom prst="rect">
            <a:avLst/>
          </a:prstGeom>
        </p:spPr>
      </p:pic>
      <p:sp>
        <p:nvSpPr>
          <p:cNvPr id="11" name="Oval 10">
            <a:extLst>
              <a:ext uri="{FF2B5EF4-FFF2-40B4-BE49-F238E27FC236}">
                <a16:creationId xmlns:a16="http://schemas.microsoft.com/office/drawing/2014/main" id="{7F581211-A474-3F45-A646-07CDD526C564}"/>
              </a:ext>
            </a:extLst>
          </p:cNvPr>
          <p:cNvSpPr/>
          <p:nvPr/>
        </p:nvSpPr>
        <p:spPr>
          <a:xfrm>
            <a:off x="5820867" y="2376362"/>
            <a:ext cx="2986275" cy="264222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ular Callout 14">
            <a:extLst>
              <a:ext uri="{FF2B5EF4-FFF2-40B4-BE49-F238E27FC236}">
                <a16:creationId xmlns:a16="http://schemas.microsoft.com/office/drawing/2014/main" id="{BE26037B-8232-B147-BEE4-5F97A26C855C}"/>
              </a:ext>
            </a:extLst>
          </p:cNvPr>
          <p:cNvSpPr/>
          <p:nvPr/>
        </p:nvSpPr>
        <p:spPr>
          <a:xfrm>
            <a:off x="6631101" y="1209781"/>
            <a:ext cx="1055078" cy="612648"/>
          </a:xfrm>
          <a:prstGeom prst="wedgeRoundRectCallout">
            <a:avLst>
              <a:gd name="adj1" fmla="val -2055"/>
              <a:gd name="adj2" fmla="val 156937"/>
              <a:gd name="adj3" fmla="val 16667"/>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dirty="0" err="1"/>
              <a:t>verifyTx</a:t>
            </a:r>
            <a:endParaRPr lang="en-US" dirty="0"/>
          </a:p>
        </p:txBody>
      </p:sp>
      <p:sp>
        <p:nvSpPr>
          <p:cNvPr id="16" name="Rounded Rectangular Callout 15">
            <a:extLst>
              <a:ext uri="{FF2B5EF4-FFF2-40B4-BE49-F238E27FC236}">
                <a16:creationId xmlns:a16="http://schemas.microsoft.com/office/drawing/2014/main" id="{305183B1-D22C-3D4D-9D6F-BCB74068A351}"/>
              </a:ext>
            </a:extLst>
          </p:cNvPr>
          <p:cNvSpPr/>
          <p:nvPr/>
        </p:nvSpPr>
        <p:spPr>
          <a:xfrm>
            <a:off x="5230445" y="2152758"/>
            <a:ext cx="995539" cy="612648"/>
          </a:xfrm>
          <a:prstGeom prst="wedgeRoundRectCallout">
            <a:avLst>
              <a:gd name="adj1" fmla="val 85344"/>
              <a:gd name="adj2" fmla="val 185737"/>
              <a:gd name="adj3" fmla="val 16667"/>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dirty="0"/>
              <a:t>verify</a:t>
            </a:r>
            <a:br>
              <a:rPr lang="en-US" dirty="0"/>
            </a:br>
            <a:r>
              <a:rPr lang="en-US" dirty="0"/>
              <a:t>Tx</a:t>
            </a:r>
          </a:p>
        </p:txBody>
      </p:sp>
      <p:sp>
        <p:nvSpPr>
          <p:cNvPr id="17" name="Rounded Rectangular Callout 16">
            <a:extLst>
              <a:ext uri="{FF2B5EF4-FFF2-40B4-BE49-F238E27FC236}">
                <a16:creationId xmlns:a16="http://schemas.microsoft.com/office/drawing/2014/main" id="{73E23DC0-74A5-7F46-BD24-FA5CF6EFB876}"/>
              </a:ext>
            </a:extLst>
          </p:cNvPr>
          <p:cNvSpPr/>
          <p:nvPr/>
        </p:nvSpPr>
        <p:spPr>
          <a:xfrm>
            <a:off x="8030302" y="1841803"/>
            <a:ext cx="1055078" cy="612648"/>
          </a:xfrm>
          <a:prstGeom prst="wedgeRoundRectCallout">
            <a:avLst>
              <a:gd name="adj1" fmla="val -36500"/>
              <a:gd name="adj2" fmla="val 189467"/>
              <a:gd name="adj3" fmla="val 16667"/>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dirty="0" err="1"/>
              <a:t>verifyTx</a:t>
            </a:r>
            <a:endParaRPr lang="en-US" dirty="0"/>
          </a:p>
        </p:txBody>
      </p:sp>
      <p:cxnSp>
        <p:nvCxnSpPr>
          <p:cNvPr id="22" name="Straight Arrow Connector 21">
            <a:extLst>
              <a:ext uri="{FF2B5EF4-FFF2-40B4-BE49-F238E27FC236}">
                <a16:creationId xmlns:a16="http://schemas.microsoft.com/office/drawing/2014/main" id="{B687948F-AE84-AB42-AE5C-7ED8FDDF7769}"/>
              </a:ext>
            </a:extLst>
          </p:cNvPr>
          <p:cNvCxnSpPr>
            <a:cxnSpLocks/>
          </p:cNvCxnSpPr>
          <p:nvPr/>
        </p:nvCxnSpPr>
        <p:spPr>
          <a:xfrm>
            <a:off x="2774568" y="3580751"/>
            <a:ext cx="3046299" cy="185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5809B70-750E-EB4B-8498-59DBBCB184BA}"/>
              </a:ext>
            </a:extLst>
          </p:cNvPr>
          <p:cNvCxnSpPr>
            <a:cxnSpLocks/>
          </p:cNvCxnSpPr>
          <p:nvPr/>
        </p:nvCxnSpPr>
        <p:spPr>
          <a:xfrm flipV="1">
            <a:off x="2774568" y="3936570"/>
            <a:ext cx="3046299" cy="5222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E74F58DC-9DFC-3240-A657-BA8FBA4965DE}"/>
              </a:ext>
            </a:extLst>
          </p:cNvPr>
          <p:cNvGrpSpPr/>
          <p:nvPr/>
        </p:nvGrpSpPr>
        <p:grpSpPr>
          <a:xfrm>
            <a:off x="1796939" y="3275923"/>
            <a:ext cx="1904945" cy="586155"/>
            <a:chOff x="630585" y="1312985"/>
            <a:chExt cx="1904945" cy="586155"/>
          </a:xfrm>
        </p:grpSpPr>
        <p:sp>
          <p:nvSpPr>
            <p:cNvPr id="46" name="Rectangle 45">
              <a:extLst>
                <a:ext uri="{FF2B5EF4-FFF2-40B4-BE49-F238E27FC236}">
                  <a16:creationId xmlns:a16="http://schemas.microsoft.com/office/drawing/2014/main" id="{7B23B8AC-8270-6A46-809A-969F0970D05B}"/>
                </a:ext>
              </a:extLst>
            </p:cNvPr>
            <p:cNvSpPr/>
            <p:nvPr/>
          </p:nvSpPr>
          <p:spPr>
            <a:xfrm>
              <a:off x="1277814" y="1312986"/>
              <a:ext cx="1207477" cy="58615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7BE6A6F-A0C6-464E-8BBE-BE60E9C70731}"/>
                </a:ext>
              </a:extLst>
            </p:cNvPr>
            <p:cNvSpPr/>
            <p:nvPr/>
          </p:nvSpPr>
          <p:spPr>
            <a:xfrm>
              <a:off x="691660" y="1312985"/>
              <a:ext cx="586153" cy="586154"/>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219DA0BE-3C8C-794A-83C7-DA5750FFF4F9}"/>
                </a:ext>
              </a:extLst>
            </p:cNvPr>
            <p:cNvSpPr txBox="1"/>
            <p:nvPr/>
          </p:nvSpPr>
          <p:spPr>
            <a:xfrm>
              <a:off x="630585" y="1429384"/>
              <a:ext cx="647228" cy="400110"/>
            </a:xfrm>
            <a:prstGeom prst="rect">
              <a:avLst/>
            </a:prstGeom>
            <a:noFill/>
          </p:spPr>
          <p:txBody>
            <a:bodyPr wrap="none" rtlCol="0">
              <a:spAutoFit/>
            </a:bodyPr>
            <a:lstStyle/>
            <a:p>
              <a:r>
                <a:rPr lang="en-US" sz="2000" dirty="0">
                  <a:latin typeface="+mn-lt"/>
                </a:rPr>
                <a:t>data</a:t>
              </a:r>
            </a:p>
          </p:txBody>
        </p:sp>
        <p:sp>
          <p:nvSpPr>
            <p:cNvPr id="49" name="TextBox 48">
              <a:extLst>
                <a:ext uri="{FF2B5EF4-FFF2-40B4-BE49-F238E27FC236}">
                  <a16:creationId xmlns:a16="http://schemas.microsoft.com/office/drawing/2014/main" id="{B1FDAB14-7255-CF40-B8AA-266D4DED6476}"/>
                </a:ext>
              </a:extLst>
            </p:cNvPr>
            <p:cNvSpPr txBox="1"/>
            <p:nvPr/>
          </p:nvSpPr>
          <p:spPr>
            <a:xfrm>
              <a:off x="1277813" y="1429384"/>
              <a:ext cx="1257717" cy="400110"/>
            </a:xfrm>
            <a:prstGeom prst="rect">
              <a:avLst/>
            </a:prstGeom>
            <a:noFill/>
          </p:spPr>
          <p:txBody>
            <a:bodyPr wrap="none" rtlCol="0">
              <a:spAutoFit/>
            </a:bodyPr>
            <a:lstStyle/>
            <a:p>
              <a:r>
                <a:rPr lang="en-US" sz="2000" dirty="0">
                  <a:latin typeface="+mn-lt"/>
                </a:rPr>
                <a:t>signatures</a:t>
              </a:r>
            </a:p>
          </p:txBody>
        </p:sp>
      </p:grpSp>
      <p:grpSp>
        <p:nvGrpSpPr>
          <p:cNvPr id="50" name="Group 49">
            <a:extLst>
              <a:ext uri="{FF2B5EF4-FFF2-40B4-BE49-F238E27FC236}">
                <a16:creationId xmlns:a16="http://schemas.microsoft.com/office/drawing/2014/main" id="{28FFDE9B-C71B-B54F-A0C9-F87579955EFC}"/>
              </a:ext>
            </a:extLst>
          </p:cNvPr>
          <p:cNvGrpSpPr/>
          <p:nvPr/>
        </p:nvGrpSpPr>
        <p:grpSpPr>
          <a:xfrm>
            <a:off x="1796938" y="4236822"/>
            <a:ext cx="1904945" cy="586155"/>
            <a:chOff x="630585" y="1312985"/>
            <a:chExt cx="1904945" cy="586155"/>
          </a:xfrm>
        </p:grpSpPr>
        <p:sp>
          <p:nvSpPr>
            <p:cNvPr id="51" name="Rectangle 50">
              <a:extLst>
                <a:ext uri="{FF2B5EF4-FFF2-40B4-BE49-F238E27FC236}">
                  <a16:creationId xmlns:a16="http://schemas.microsoft.com/office/drawing/2014/main" id="{CF54BD86-25ED-F245-8136-6C808808AA10}"/>
                </a:ext>
              </a:extLst>
            </p:cNvPr>
            <p:cNvSpPr/>
            <p:nvPr/>
          </p:nvSpPr>
          <p:spPr>
            <a:xfrm>
              <a:off x="1277814" y="1312986"/>
              <a:ext cx="1207477" cy="586154"/>
            </a:xfrm>
            <a:prstGeom prst="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9C1BE9F-B7E0-214C-A9CF-8562DECAAE45}"/>
                </a:ext>
              </a:extLst>
            </p:cNvPr>
            <p:cNvSpPr/>
            <p:nvPr/>
          </p:nvSpPr>
          <p:spPr>
            <a:xfrm>
              <a:off x="691660" y="1312985"/>
              <a:ext cx="586153" cy="586154"/>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C625EBC1-ECA0-3E4B-918C-C1D1413B3F75}"/>
                </a:ext>
              </a:extLst>
            </p:cNvPr>
            <p:cNvSpPr txBox="1"/>
            <p:nvPr/>
          </p:nvSpPr>
          <p:spPr>
            <a:xfrm>
              <a:off x="630585" y="1429384"/>
              <a:ext cx="647228" cy="400110"/>
            </a:xfrm>
            <a:prstGeom prst="rect">
              <a:avLst/>
            </a:prstGeom>
            <a:noFill/>
          </p:spPr>
          <p:txBody>
            <a:bodyPr wrap="none" rtlCol="0">
              <a:spAutoFit/>
            </a:bodyPr>
            <a:lstStyle/>
            <a:p>
              <a:r>
                <a:rPr lang="en-US" sz="2000" dirty="0">
                  <a:latin typeface="+mn-lt"/>
                </a:rPr>
                <a:t>data</a:t>
              </a:r>
            </a:p>
          </p:txBody>
        </p:sp>
        <p:sp>
          <p:nvSpPr>
            <p:cNvPr id="54" name="TextBox 53">
              <a:extLst>
                <a:ext uri="{FF2B5EF4-FFF2-40B4-BE49-F238E27FC236}">
                  <a16:creationId xmlns:a16="http://schemas.microsoft.com/office/drawing/2014/main" id="{2B7CF856-EBE0-E24F-BF43-335F68C208C2}"/>
                </a:ext>
              </a:extLst>
            </p:cNvPr>
            <p:cNvSpPr txBox="1"/>
            <p:nvPr/>
          </p:nvSpPr>
          <p:spPr>
            <a:xfrm>
              <a:off x="1277813" y="1429384"/>
              <a:ext cx="1257717" cy="400110"/>
            </a:xfrm>
            <a:prstGeom prst="rect">
              <a:avLst/>
            </a:prstGeom>
            <a:noFill/>
          </p:spPr>
          <p:txBody>
            <a:bodyPr wrap="none" rtlCol="0">
              <a:spAutoFit/>
            </a:bodyPr>
            <a:lstStyle/>
            <a:p>
              <a:r>
                <a:rPr lang="en-US" sz="2000" dirty="0">
                  <a:latin typeface="+mn-lt"/>
                </a:rPr>
                <a:t>signatures</a:t>
              </a:r>
            </a:p>
          </p:txBody>
        </p:sp>
      </p:grpSp>
      <p:sp>
        <p:nvSpPr>
          <p:cNvPr id="57" name="TextBox 56">
            <a:extLst>
              <a:ext uri="{FF2B5EF4-FFF2-40B4-BE49-F238E27FC236}">
                <a16:creationId xmlns:a16="http://schemas.microsoft.com/office/drawing/2014/main" id="{13557225-8279-A742-9D4C-2F413B930368}"/>
              </a:ext>
            </a:extLst>
          </p:cNvPr>
          <p:cNvSpPr txBox="1"/>
          <p:nvPr/>
        </p:nvSpPr>
        <p:spPr>
          <a:xfrm>
            <a:off x="380770" y="3429250"/>
            <a:ext cx="606256" cy="461665"/>
          </a:xfrm>
          <a:prstGeom prst="rect">
            <a:avLst/>
          </a:prstGeom>
          <a:noFill/>
        </p:spPr>
        <p:txBody>
          <a:bodyPr wrap="none" rtlCol="0">
            <a:spAutoFit/>
          </a:bodyPr>
          <a:lstStyle/>
          <a:p>
            <a:r>
              <a:rPr lang="en-US" dirty="0"/>
              <a:t>sk</a:t>
            </a:r>
            <a:r>
              <a:rPr lang="en-US" baseline="-25000" dirty="0"/>
              <a:t>1</a:t>
            </a:r>
          </a:p>
        </p:txBody>
      </p:sp>
      <p:sp>
        <p:nvSpPr>
          <p:cNvPr id="58" name="TextBox 57">
            <a:extLst>
              <a:ext uri="{FF2B5EF4-FFF2-40B4-BE49-F238E27FC236}">
                <a16:creationId xmlns:a16="http://schemas.microsoft.com/office/drawing/2014/main" id="{4FE0B414-026B-7144-A370-DE194381C3D6}"/>
              </a:ext>
            </a:extLst>
          </p:cNvPr>
          <p:cNvSpPr txBox="1"/>
          <p:nvPr/>
        </p:nvSpPr>
        <p:spPr>
          <a:xfrm>
            <a:off x="380771" y="4328154"/>
            <a:ext cx="606256" cy="461665"/>
          </a:xfrm>
          <a:prstGeom prst="rect">
            <a:avLst/>
          </a:prstGeom>
          <a:noFill/>
        </p:spPr>
        <p:txBody>
          <a:bodyPr wrap="none" rtlCol="0">
            <a:spAutoFit/>
          </a:bodyPr>
          <a:lstStyle/>
          <a:p>
            <a:r>
              <a:rPr lang="en-US" dirty="0"/>
              <a:t>sk</a:t>
            </a:r>
            <a:r>
              <a:rPr lang="en-US" baseline="-25000" dirty="0"/>
              <a:t>2</a:t>
            </a:r>
          </a:p>
        </p:txBody>
      </p:sp>
    </p:spTree>
    <p:extLst>
      <p:ext uri="{BB962C8B-B14F-4D97-AF65-F5344CB8AC3E}">
        <p14:creationId xmlns:p14="http://schemas.microsoft.com/office/powerpoint/2010/main" val="75460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8290A-AA40-F740-84EA-CA4266649FE2}"/>
              </a:ext>
            </a:extLst>
          </p:cNvPr>
          <p:cNvSpPr>
            <a:spLocks noGrp="1"/>
          </p:cNvSpPr>
          <p:nvPr>
            <p:ph type="title"/>
          </p:nvPr>
        </p:nvSpPr>
        <p:spPr>
          <a:xfrm>
            <a:off x="457200" y="87597"/>
            <a:ext cx="8229600" cy="623097"/>
          </a:xfrm>
        </p:spPr>
        <p:txBody>
          <a:bodyPr>
            <a:noAutofit/>
          </a:bodyPr>
          <a:lstStyle/>
          <a:p>
            <a:r>
              <a:rPr lang="en-US" dirty="0"/>
              <a:t>Bitcoin mechanics</a:t>
            </a:r>
          </a:p>
        </p:txBody>
      </p:sp>
      <p:sp>
        <p:nvSpPr>
          <p:cNvPr id="5" name="Rectangle 4">
            <a:extLst>
              <a:ext uri="{FF2B5EF4-FFF2-40B4-BE49-F238E27FC236}">
                <a16:creationId xmlns:a16="http://schemas.microsoft.com/office/drawing/2014/main" id="{B21A25B7-AD39-2F4B-9997-75D8B661FC1E}"/>
              </a:ext>
            </a:extLst>
          </p:cNvPr>
          <p:cNvSpPr/>
          <p:nvPr/>
        </p:nvSpPr>
        <p:spPr>
          <a:xfrm>
            <a:off x="1246490" y="3652804"/>
            <a:ext cx="6227179" cy="4977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consensus layer</a:t>
            </a:r>
          </a:p>
        </p:txBody>
      </p:sp>
      <p:sp>
        <p:nvSpPr>
          <p:cNvPr id="8" name="Rectangle 7">
            <a:extLst>
              <a:ext uri="{FF2B5EF4-FFF2-40B4-BE49-F238E27FC236}">
                <a16:creationId xmlns:a16="http://schemas.microsoft.com/office/drawing/2014/main" id="{7743F4FC-DADC-774C-9417-B874A4A8F874}"/>
              </a:ext>
            </a:extLst>
          </p:cNvPr>
          <p:cNvSpPr/>
          <p:nvPr/>
        </p:nvSpPr>
        <p:spPr>
          <a:xfrm>
            <a:off x="1246490" y="2890804"/>
            <a:ext cx="6227179" cy="497711"/>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compute layer  </a:t>
            </a:r>
            <a:r>
              <a:rPr lang="en-US" dirty="0"/>
              <a:t>(blockchain computer)</a:t>
            </a:r>
          </a:p>
        </p:txBody>
      </p:sp>
      <p:sp>
        <p:nvSpPr>
          <p:cNvPr id="10" name="Rectangle 9">
            <a:extLst>
              <a:ext uri="{FF2B5EF4-FFF2-40B4-BE49-F238E27FC236}">
                <a16:creationId xmlns:a16="http://schemas.microsoft.com/office/drawing/2014/main" id="{00C49F5C-4F1E-8B43-858C-586E38E2D1BD}"/>
              </a:ext>
            </a:extLst>
          </p:cNvPr>
          <p:cNvSpPr/>
          <p:nvPr/>
        </p:nvSpPr>
        <p:spPr>
          <a:xfrm>
            <a:off x="1226764" y="2128804"/>
            <a:ext cx="6227179" cy="497711"/>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applications</a:t>
            </a:r>
            <a:r>
              <a:rPr lang="en-US" dirty="0"/>
              <a:t>   (DAPPs, smart contracts)</a:t>
            </a:r>
          </a:p>
        </p:txBody>
      </p:sp>
      <p:sp>
        <p:nvSpPr>
          <p:cNvPr id="14" name="Rectangle 13">
            <a:extLst>
              <a:ext uri="{FF2B5EF4-FFF2-40B4-BE49-F238E27FC236}">
                <a16:creationId xmlns:a16="http://schemas.microsoft.com/office/drawing/2014/main" id="{290B1582-D1BF-7B4C-8A43-441B1759946B}"/>
              </a:ext>
            </a:extLst>
          </p:cNvPr>
          <p:cNvSpPr/>
          <p:nvPr/>
        </p:nvSpPr>
        <p:spPr>
          <a:xfrm>
            <a:off x="1226764" y="1354195"/>
            <a:ext cx="6227179" cy="497711"/>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user facing tools  </a:t>
            </a:r>
            <a:r>
              <a:rPr lang="en-US" dirty="0"/>
              <a:t>(cloud servers)</a:t>
            </a:r>
          </a:p>
        </p:txBody>
      </p:sp>
    </p:spTree>
    <p:extLst>
      <p:ext uri="{BB962C8B-B14F-4D97-AF65-F5344CB8AC3E}">
        <p14:creationId xmlns:p14="http://schemas.microsoft.com/office/powerpoint/2010/main" val="10885778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FAB2539-9B36-B946-BAEC-50AC3DEDDD7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77106" y="2986416"/>
            <a:ext cx="1190746" cy="1190746"/>
          </a:xfrm>
          <a:prstGeom prst="rect">
            <a:avLst/>
          </a:prstGeom>
        </p:spPr>
      </p:pic>
      <p:sp>
        <p:nvSpPr>
          <p:cNvPr id="2" name="Title 1">
            <a:extLst>
              <a:ext uri="{FF2B5EF4-FFF2-40B4-BE49-F238E27FC236}">
                <a16:creationId xmlns:a16="http://schemas.microsoft.com/office/drawing/2014/main" id="{9EB0150F-F8FD-1745-9770-313E2D9088AC}"/>
              </a:ext>
            </a:extLst>
          </p:cNvPr>
          <p:cNvSpPr>
            <a:spLocks noGrp="1"/>
          </p:cNvSpPr>
          <p:nvPr>
            <p:ph type="title"/>
          </p:nvPr>
        </p:nvSpPr>
        <p:spPr/>
        <p:txBody>
          <a:bodyPr>
            <a:noAutofit/>
          </a:bodyPr>
          <a:lstStyle/>
          <a:p>
            <a:r>
              <a:rPr lang="en-US" sz="3600" dirty="0"/>
              <a:t>First: overview of the Bitcoin consensus layer</a:t>
            </a:r>
          </a:p>
        </p:txBody>
      </p:sp>
      <p:pic>
        <p:nvPicPr>
          <p:cNvPr id="4" name="Picture 3">
            <a:extLst>
              <a:ext uri="{FF2B5EF4-FFF2-40B4-BE49-F238E27FC236}">
                <a16:creationId xmlns:a16="http://schemas.microsoft.com/office/drawing/2014/main" id="{5EBA95BE-77A2-0A4D-9AB1-F49F428BDB7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34026" y="1544769"/>
            <a:ext cx="1190746" cy="1190746"/>
          </a:xfrm>
          <a:prstGeom prst="rect">
            <a:avLst/>
          </a:prstGeom>
        </p:spPr>
      </p:pic>
      <p:pic>
        <p:nvPicPr>
          <p:cNvPr id="5" name="Picture 4">
            <a:extLst>
              <a:ext uri="{FF2B5EF4-FFF2-40B4-BE49-F238E27FC236}">
                <a16:creationId xmlns:a16="http://schemas.microsoft.com/office/drawing/2014/main" id="{379EFE98-B206-CC44-923F-80B40E0F5DD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9337" y="2832353"/>
            <a:ext cx="473557" cy="816478"/>
          </a:xfrm>
          <a:prstGeom prst="rect">
            <a:avLst/>
          </a:prstGeom>
        </p:spPr>
      </p:pic>
      <p:pic>
        <p:nvPicPr>
          <p:cNvPr id="6" name="Picture 5">
            <a:extLst>
              <a:ext uri="{FF2B5EF4-FFF2-40B4-BE49-F238E27FC236}">
                <a16:creationId xmlns:a16="http://schemas.microsoft.com/office/drawing/2014/main" id="{3D6FB1CC-7118-B04A-8227-868E0A6A2EE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9376" y="1903396"/>
            <a:ext cx="584280" cy="864318"/>
          </a:xfrm>
          <a:prstGeom prst="rect">
            <a:avLst/>
          </a:prstGeom>
        </p:spPr>
      </p:pic>
      <p:pic>
        <p:nvPicPr>
          <p:cNvPr id="7" name="Picture 6">
            <a:extLst>
              <a:ext uri="{FF2B5EF4-FFF2-40B4-BE49-F238E27FC236}">
                <a16:creationId xmlns:a16="http://schemas.microsoft.com/office/drawing/2014/main" id="{07AAA9B7-40D9-5B49-A50F-E8B004262DF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765985" y="3713470"/>
            <a:ext cx="584281" cy="864321"/>
          </a:xfrm>
          <a:prstGeom prst="rect">
            <a:avLst/>
          </a:prstGeom>
        </p:spPr>
      </p:pic>
      <p:pic>
        <p:nvPicPr>
          <p:cNvPr id="8" name="Picture 7">
            <a:extLst>
              <a:ext uri="{FF2B5EF4-FFF2-40B4-BE49-F238E27FC236}">
                <a16:creationId xmlns:a16="http://schemas.microsoft.com/office/drawing/2014/main" id="{83A0DD83-2B78-7744-BA3F-9E3FB708F8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92730" y="2280678"/>
            <a:ext cx="1190746" cy="1190746"/>
          </a:xfrm>
          <a:prstGeom prst="rect">
            <a:avLst/>
          </a:prstGeom>
        </p:spPr>
      </p:pic>
      <p:pic>
        <p:nvPicPr>
          <p:cNvPr id="9" name="Picture 8">
            <a:extLst>
              <a:ext uri="{FF2B5EF4-FFF2-40B4-BE49-F238E27FC236}">
                <a16:creationId xmlns:a16="http://schemas.microsoft.com/office/drawing/2014/main" id="{F0B51E5A-1E31-5649-AA39-7BC691F52B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15079" y="2267124"/>
            <a:ext cx="1190746" cy="1190746"/>
          </a:xfrm>
          <a:prstGeom prst="rect">
            <a:avLst/>
          </a:prstGeom>
        </p:spPr>
      </p:pic>
      <p:sp>
        <p:nvSpPr>
          <p:cNvPr id="13" name="Oval 12">
            <a:extLst>
              <a:ext uri="{FF2B5EF4-FFF2-40B4-BE49-F238E27FC236}">
                <a16:creationId xmlns:a16="http://schemas.microsoft.com/office/drawing/2014/main" id="{806E29B2-2118-BE45-A0B2-824264745F57}"/>
              </a:ext>
            </a:extLst>
          </p:cNvPr>
          <p:cNvSpPr/>
          <p:nvPr/>
        </p:nvSpPr>
        <p:spPr>
          <a:xfrm>
            <a:off x="4572000" y="1512595"/>
            <a:ext cx="4114799" cy="264222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E98F0C-6EC9-3F44-9A8F-0143AE244C2E}"/>
              </a:ext>
            </a:extLst>
          </p:cNvPr>
          <p:cNvSpPr/>
          <p:nvPr/>
        </p:nvSpPr>
        <p:spPr>
          <a:xfrm>
            <a:off x="1452049" y="2140142"/>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B204C63-93E4-C342-9C32-CE59FC95DF36}"/>
              </a:ext>
            </a:extLst>
          </p:cNvPr>
          <p:cNvSpPr/>
          <p:nvPr/>
        </p:nvSpPr>
        <p:spPr>
          <a:xfrm>
            <a:off x="1460776" y="3061485"/>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F34A96-3DC7-7C40-A3E5-7A2607C51B4E}"/>
              </a:ext>
            </a:extLst>
          </p:cNvPr>
          <p:cNvSpPr/>
          <p:nvPr/>
        </p:nvSpPr>
        <p:spPr>
          <a:xfrm>
            <a:off x="1460775" y="3924282"/>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A8EEF96-561B-1E46-BC5C-5F7F73F63DCE}"/>
              </a:ext>
            </a:extLst>
          </p:cNvPr>
          <p:cNvSpPr txBox="1"/>
          <p:nvPr/>
        </p:nvSpPr>
        <p:spPr>
          <a:xfrm>
            <a:off x="182521" y="2069278"/>
            <a:ext cx="580608" cy="461665"/>
          </a:xfrm>
          <a:prstGeom prst="rect">
            <a:avLst/>
          </a:prstGeom>
          <a:noFill/>
        </p:spPr>
        <p:txBody>
          <a:bodyPr wrap="none" rtlCol="0">
            <a:spAutoFit/>
          </a:bodyPr>
          <a:lstStyle/>
          <a:p>
            <a:r>
              <a:rPr lang="en-US" b="1" dirty="0" err="1">
                <a:solidFill>
                  <a:srgbClr val="FF0000"/>
                </a:solidFill>
                <a:latin typeface="+mn-lt"/>
              </a:rPr>
              <a:t>sk</a:t>
            </a:r>
            <a:r>
              <a:rPr lang="en-US" b="1" baseline="-25000" dirty="0" err="1">
                <a:solidFill>
                  <a:srgbClr val="FF0000"/>
                </a:solidFill>
                <a:latin typeface="+mn-lt"/>
              </a:rPr>
              <a:t>A</a:t>
            </a:r>
            <a:endParaRPr lang="en-US" b="1" baseline="-25000" dirty="0">
              <a:solidFill>
                <a:srgbClr val="FF0000"/>
              </a:solidFill>
              <a:latin typeface="+mn-lt"/>
            </a:endParaRPr>
          </a:p>
        </p:txBody>
      </p:sp>
      <p:sp>
        <p:nvSpPr>
          <p:cNvPr id="27" name="TextBox 26">
            <a:extLst>
              <a:ext uri="{FF2B5EF4-FFF2-40B4-BE49-F238E27FC236}">
                <a16:creationId xmlns:a16="http://schemas.microsoft.com/office/drawing/2014/main" id="{604966CD-1A50-A44F-B951-C30FA774434B}"/>
              </a:ext>
            </a:extLst>
          </p:cNvPr>
          <p:cNvSpPr txBox="1"/>
          <p:nvPr/>
        </p:nvSpPr>
        <p:spPr>
          <a:xfrm>
            <a:off x="182521" y="3009759"/>
            <a:ext cx="570990" cy="461665"/>
          </a:xfrm>
          <a:prstGeom prst="rect">
            <a:avLst/>
          </a:prstGeom>
          <a:noFill/>
        </p:spPr>
        <p:txBody>
          <a:bodyPr wrap="none" rtlCol="0">
            <a:spAutoFit/>
          </a:bodyPr>
          <a:lstStyle/>
          <a:p>
            <a:r>
              <a:rPr lang="en-US" b="1" dirty="0" err="1">
                <a:solidFill>
                  <a:srgbClr val="FF0000"/>
                </a:solidFill>
                <a:latin typeface="+mn-lt"/>
              </a:rPr>
              <a:t>sk</a:t>
            </a:r>
            <a:r>
              <a:rPr lang="en-US" b="1" baseline="-25000" dirty="0" err="1">
                <a:solidFill>
                  <a:srgbClr val="FF0000"/>
                </a:solidFill>
                <a:latin typeface="+mn-lt"/>
              </a:rPr>
              <a:t>B</a:t>
            </a:r>
            <a:endParaRPr lang="en-US" b="1" baseline="-25000" dirty="0">
              <a:solidFill>
                <a:srgbClr val="FF0000"/>
              </a:solidFill>
              <a:latin typeface="+mn-lt"/>
            </a:endParaRPr>
          </a:p>
        </p:txBody>
      </p:sp>
      <p:sp>
        <p:nvSpPr>
          <p:cNvPr id="28" name="TextBox 27">
            <a:extLst>
              <a:ext uri="{FF2B5EF4-FFF2-40B4-BE49-F238E27FC236}">
                <a16:creationId xmlns:a16="http://schemas.microsoft.com/office/drawing/2014/main" id="{7F07B1B9-8DCE-9843-9CB1-73B4DCBDDFBE}"/>
              </a:ext>
            </a:extLst>
          </p:cNvPr>
          <p:cNvSpPr txBox="1"/>
          <p:nvPr/>
        </p:nvSpPr>
        <p:spPr>
          <a:xfrm>
            <a:off x="182521" y="3968960"/>
            <a:ext cx="564578" cy="461665"/>
          </a:xfrm>
          <a:prstGeom prst="rect">
            <a:avLst/>
          </a:prstGeom>
          <a:noFill/>
        </p:spPr>
        <p:txBody>
          <a:bodyPr wrap="none" rtlCol="0">
            <a:spAutoFit/>
          </a:bodyPr>
          <a:lstStyle/>
          <a:p>
            <a:r>
              <a:rPr lang="en-US" b="1" dirty="0" err="1">
                <a:solidFill>
                  <a:srgbClr val="FF0000"/>
                </a:solidFill>
                <a:latin typeface="+mn-lt"/>
              </a:rPr>
              <a:t>sk</a:t>
            </a:r>
            <a:r>
              <a:rPr lang="en-US" b="1" baseline="-25000" dirty="0" err="1">
                <a:solidFill>
                  <a:srgbClr val="FF0000"/>
                </a:solidFill>
                <a:latin typeface="+mn-lt"/>
              </a:rPr>
              <a:t>C</a:t>
            </a:r>
            <a:endParaRPr lang="en-US" b="1" baseline="-25000" dirty="0">
              <a:solidFill>
                <a:srgbClr val="FF0000"/>
              </a:solidFill>
              <a:latin typeface="+mn-lt"/>
            </a:endParaRPr>
          </a:p>
        </p:txBody>
      </p:sp>
      <p:sp>
        <p:nvSpPr>
          <p:cNvPr id="31" name="TextBox 30">
            <a:extLst>
              <a:ext uri="{FF2B5EF4-FFF2-40B4-BE49-F238E27FC236}">
                <a16:creationId xmlns:a16="http://schemas.microsoft.com/office/drawing/2014/main" id="{50E36523-3498-F149-8F50-ABB20D72AA14}"/>
              </a:ext>
            </a:extLst>
          </p:cNvPr>
          <p:cNvSpPr txBox="1"/>
          <p:nvPr/>
        </p:nvSpPr>
        <p:spPr>
          <a:xfrm>
            <a:off x="5464713" y="1078229"/>
            <a:ext cx="2695290" cy="461665"/>
          </a:xfrm>
          <a:prstGeom prst="rect">
            <a:avLst/>
          </a:prstGeom>
          <a:noFill/>
        </p:spPr>
        <p:txBody>
          <a:bodyPr wrap="none" rtlCol="0">
            <a:spAutoFit/>
          </a:bodyPr>
          <a:lstStyle/>
          <a:p>
            <a:pPr algn="l"/>
            <a:r>
              <a:rPr lang="en-US" dirty="0">
                <a:latin typeface="+mn-lt"/>
              </a:rPr>
              <a:t>Bitcoin P2P network</a:t>
            </a:r>
          </a:p>
        </p:txBody>
      </p:sp>
      <p:cxnSp>
        <p:nvCxnSpPr>
          <p:cNvPr id="33" name="Straight Connector 32">
            <a:extLst>
              <a:ext uri="{FF2B5EF4-FFF2-40B4-BE49-F238E27FC236}">
                <a16:creationId xmlns:a16="http://schemas.microsoft.com/office/drawing/2014/main" id="{35445E51-45FE-1348-B516-23FA317064F1}"/>
              </a:ext>
            </a:extLst>
          </p:cNvPr>
          <p:cNvCxnSpPr>
            <a:cxnSpLocks/>
          </p:cNvCxnSpPr>
          <p:nvPr/>
        </p:nvCxnSpPr>
        <p:spPr>
          <a:xfrm flipV="1">
            <a:off x="5537487" y="2389003"/>
            <a:ext cx="737189" cy="462243"/>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580982DC-F471-4043-84E3-62CA3FFFC3C7}"/>
              </a:ext>
            </a:extLst>
          </p:cNvPr>
          <p:cNvCxnSpPr>
            <a:cxnSpLocks/>
            <a:endCxn id="8" idx="1"/>
          </p:cNvCxnSpPr>
          <p:nvPr/>
        </p:nvCxnSpPr>
        <p:spPr>
          <a:xfrm flipV="1">
            <a:off x="5501139" y="2876051"/>
            <a:ext cx="2091591" cy="148454"/>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BB5ADC7-F1E1-2C44-8C37-8235035F6D58}"/>
              </a:ext>
            </a:extLst>
          </p:cNvPr>
          <p:cNvCxnSpPr>
            <a:cxnSpLocks/>
          </p:cNvCxnSpPr>
          <p:nvPr/>
        </p:nvCxnSpPr>
        <p:spPr>
          <a:xfrm>
            <a:off x="5242140" y="3429423"/>
            <a:ext cx="791886" cy="424232"/>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7B39BDE5-0DC7-1045-A553-30D2B1763D42}"/>
              </a:ext>
            </a:extLst>
          </p:cNvPr>
          <p:cNvCxnSpPr>
            <a:cxnSpLocks/>
          </p:cNvCxnSpPr>
          <p:nvPr/>
        </p:nvCxnSpPr>
        <p:spPr>
          <a:xfrm>
            <a:off x="7157030" y="2148260"/>
            <a:ext cx="534921" cy="433005"/>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799CA15-6EEB-8849-B608-EAFF0ECA5EAA}"/>
              </a:ext>
            </a:extLst>
          </p:cNvPr>
          <p:cNvCxnSpPr>
            <a:cxnSpLocks/>
          </p:cNvCxnSpPr>
          <p:nvPr/>
        </p:nvCxnSpPr>
        <p:spPr>
          <a:xfrm flipV="1">
            <a:off x="6964119" y="3305787"/>
            <a:ext cx="922050" cy="461000"/>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7E965AF-7106-1447-A363-90186C3FAD9A}"/>
              </a:ext>
            </a:extLst>
          </p:cNvPr>
          <p:cNvCxnSpPr>
            <a:cxnSpLocks/>
          </p:cNvCxnSpPr>
          <p:nvPr/>
        </p:nvCxnSpPr>
        <p:spPr>
          <a:xfrm flipH="1" flipV="1">
            <a:off x="6683681" y="2700734"/>
            <a:ext cx="1179037" cy="427529"/>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B5C0070-60E7-5F43-86CC-134107329652}"/>
              </a:ext>
            </a:extLst>
          </p:cNvPr>
          <p:cNvCxnSpPr>
            <a:cxnSpLocks/>
          </p:cNvCxnSpPr>
          <p:nvPr/>
        </p:nvCxnSpPr>
        <p:spPr>
          <a:xfrm flipV="1">
            <a:off x="6316161" y="2724210"/>
            <a:ext cx="118696" cy="611942"/>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8E6B3491-9BE2-2647-AD35-62A10F68B7D3}"/>
              </a:ext>
            </a:extLst>
          </p:cNvPr>
          <p:cNvCxnSpPr/>
          <p:nvPr/>
        </p:nvCxnSpPr>
        <p:spPr>
          <a:xfrm flipV="1">
            <a:off x="1919228" y="1984085"/>
            <a:ext cx="4114798" cy="296593"/>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0D2A45C2-E2A2-F543-AF94-C4931AEA48D1}"/>
              </a:ext>
            </a:extLst>
          </p:cNvPr>
          <p:cNvCxnSpPr>
            <a:cxnSpLocks/>
          </p:cNvCxnSpPr>
          <p:nvPr/>
        </p:nvCxnSpPr>
        <p:spPr>
          <a:xfrm flipV="1">
            <a:off x="1919228" y="3730234"/>
            <a:ext cx="4119601" cy="323009"/>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75702FD8-FD6E-3244-8717-AD164B329B7B}"/>
              </a:ext>
            </a:extLst>
          </p:cNvPr>
          <p:cNvCxnSpPr>
            <a:cxnSpLocks/>
            <a:endCxn id="30" idx="1"/>
          </p:cNvCxnSpPr>
          <p:nvPr/>
        </p:nvCxnSpPr>
        <p:spPr>
          <a:xfrm>
            <a:off x="1865229" y="3186479"/>
            <a:ext cx="4111877" cy="395310"/>
          </a:xfrm>
          <a:prstGeom prst="straightConnector1">
            <a:avLst/>
          </a:prstGeom>
          <a:ln>
            <a:solidFill>
              <a:schemeClr val="accent6">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56" name="Rounded Rectangular Callout 55">
            <a:extLst>
              <a:ext uri="{FF2B5EF4-FFF2-40B4-BE49-F238E27FC236}">
                <a16:creationId xmlns:a16="http://schemas.microsoft.com/office/drawing/2014/main" id="{23014621-25FA-4245-8BAC-8989AECA1C27}"/>
              </a:ext>
            </a:extLst>
          </p:cNvPr>
          <p:cNvSpPr/>
          <p:nvPr/>
        </p:nvSpPr>
        <p:spPr>
          <a:xfrm>
            <a:off x="1948828" y="1306354"/>
            <a:ext cx="1641796" cy="612648"/>
          </a:xfrm>
          <a:prstGeom prst="wedgeRoundRectCallout">
            <a:avLst>
              <a:gd name="adj1" fmla="val -58569"/>
              <a:gd name="adj2" fmla="val 97715"/>
              <a:gd name="adj3" fmla="val 16667"/>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dirty="0"/>
              <a:t>signed Tx</a:t>
            </a:r>
          </a:p>
        </p:txBody>
      </p:sp>
      <p:sp>
        <p:nvSpPr>
          <p:cNvPr id="57" name="TextBox 56">
            <a:extLst>
              <a:ext uri="{FF2B5EF4-FFF2-40B4-BE49-F238E27FC236}">
                <a16:creationId xmlns:a16="http://schemas.microsoft.com/office/drawing/2014/main" id="{C99A540F-D881-7246-AAC3-F4E5E88AB90B}"/>
              </a:ext>
            </a:extLst>
          </p:cNvPr>
          <p:cNvSpPr txBox="1"/>
          <p:nvPr/>
        </p:nvSpPr>
        <p:spPr>
          <a:xfrm>
            <a:off x="4185744" y="4255474"/>
            <a:ext cx="4887310" cy="830997"/>
          </a:xfrm>
          <a:prstGeom prst="rect">
            <a:avLst/>
          </a:prstGeom>
          <a:noFill/>
          <a:ln>
            <a:solidFill>
              <a:schemeClr val="accent6">
                <a:lumMod val="50000"/>
              </a:schemeClr>
            </a:solidFill>
          </a:ln>
        </p:spPr>
        <p:txBody>
          <a:bodyPr wrap="square" rtlCol="0">
            <a:spAutoFit/>
          </a:bodyPr>
          <a:lstStyle/>
          <a:p>
            <a:pPr algn="l"/>
            <a:r>
              <a:rPr lang="en-US" dirty="0">
                <a:latin typeface="+mn-lt"/>
              </a:rPr>
              <a:t>typically, miners are connected to </a:t>
            </a:r>
            <a:br>
              <a:rPr lang="en-US" dirty="0">
                <a:latin typeface="+mn-lt"/>
              </a:rPr>
            </a:br>
            <a:r>
              <a:rPr lang="en-US" dirty="0">
                <a:latin typeface="+mn-lt"/>
              </a:rPr>
              <a:t>eight other peers (anyone can join)</a:t>
            </a:r>
          </a:p>
        </p:txBody>
      </p:sp>
      <p:sp>
        <p:nvSpPr>
          <p:cNvPr id="58" name="TextBox 57">
            <a:extLst>
              <a:ext uri="{FF2B5EF4-FFF2-40B4-BE49-F238E27FC236}">
                <a16:creationId xmlns:a16="http://schemas.microsoft.com/office/drawing/2014/main" id="{6253F4C2-A04B-904E-AB9B-4392468C8651}"/>
              </a:ext>
            </a:extLst>
          </p:cNvPr>
          <p:cNvSpPr txBox="1"/>
          <p:nvPr/>
        </p:nvSpPr>
        <p:spPr>
          <a:xfrm>
            <a:off x="154583" y="1340909"/>
            <a:ext cx="1389676" cy="461665"/>
          </a:xfrm>
          <a:prstGeom prst="rect">
            <a:avLst/>
          </a:prstGeom>
          <a:noFill/>
        </p:spPr>
        <p:txBody>
          <a:bodyPr wrap="none" rtlCol="0">
            <a:spAutoFit/>
          </a:bodyPr>
          <a:lstStyle/>
          <a:p>
            <a:pPr algn="l"/>
            <a:r>
              <a:rPr lang="en-US" dirty="0">
                <a:latin typeface="+mn-lt"/>
              </a:rPr>
              <a:t>end users</a:t>
            </a:r>
          </a:p>
        </p:txBody>
      </p:sp>
    </p:spTree>
    <p:extLst>
      <p:ext uri="{BB962C8B-B14F-4D97-AF65-F5344CB8AC3E}">
        <p14:creationId xmlns:p14="http://schemas.microsoft.com/office/powerpoint/2010/main" val="70848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par>
                                <p:cTn id="18" presetID="22" presetClass="entr" presetSubtype="8" fill="hold" nodeType="with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par>
                                <p:cTn id="21" presetID="22" presetClass="entr" presetSubtype="8"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left)">
                                      <p:cBhvr>
                                        <p:cTn id="2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5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0D9F8-5F2E-7448-A276-47D581555A44}"/>
              </a:ext>
            </a:extLst>
          </p:cNvPr>
          <p:cNvSpPr>
            <a:spLocks noGrp="1"/>
          </p:cNvSpPr>
          <p:nvPr>
            <p:ph type="title"/>
          </p:nvPr>
        </p:nvSpPr>
        <p:spPr/>
        <p:txBody>
          <a:bodyPr>
            <a:normAutofit fontScale="90000"/>
          </a:bodyPr>
          <a:lstStyle/>
          <a:p>
            <a:r>
              <a:rPr lang="en-US" dirty="0"/>
              <a:t>What is all the excitement about?</a:t>
            </a:r>
          </a:p>
        </p:txBody>
      </p:sp>
      <p:sp>
        <p:nvSpPr>
          <p:cNvPr id="3" name="Content Placeholder 2">
            <a:extLst>
              <a:ext uri="{FF2B5EF4-FFF2-40B4-BE49-F238E27FC236}">
                <a16:creationId xmlns:a16="http://schemas.microsoft.com/office/drawing/2014/main" id="{91DDB5FA-0C8E-FE45-BB51-D7C3A886C43E}"/>
              </a:ext>
            </a:extLst>
          </p:cNvPr>
          <p:cNvSpPr>
            <a:spLocks noGrp="1"/>
          </p:cNvSpPr>
          <p:nvPr>
            <p:ph idx="1"/>
          </p:nvPr>
        </p:nvSpPr>
        <p:spPr>
          <a:xfrm>
            <a:off x="276447" y="1200151"/>
            <a:ext cx="8739961" cy="3818430"/>
          </a:xfrm>
        </p:spPr>
        <p:txBody>
          <a:bodyPr>
            <a:normAutofit/>
          </a:bodyPr>
          <a:lstStyle/>
          <a:p>
            <a:pPr marL="0" indent="0">
              <a:buNone/>
            </a:pPr>
            <a:r>
              <a:rPr lang="en-US" sz="2400" dirty="0"/>
              <a:t>(1) Basic application:  a digital currency (stored value)</a:t>
            </a:r>
          </a:p>
          <a:p>
            <a:r>
              <a:rPr lang="en-US" sz="2400" dirty="0"/>
              <a:t>Current largest:  Bitcoin </a:t>
            </a:r>
            <a:r>
              <a:rPr lang="en-US" sz="2000" dirty="0"/>
              <a:t>(2009)</a:t>
            </a:r>
            <a:r>
              <a:rPr lang="en-US" sz="2400" dirty="0"/>
              <a:t>,   Ethereum </a:t>
            </a:r>
            <a:r>
              <a:rPr lang="en-US" sz="2000" dirty="0"/>
              <a:t>(2015)</a:t>
            </a:r>
            <a:endParaRPr lang="en-US" sz="2400" dirty="0"/>
          </a:p>
          <a:p>
            <a:r>
              <a:rPr lang="en-US" sz="2400" dirty="0"/>
              <a:t>Global:  accessible to anyone with an Internet connection</a:t>
            </a:r>
          </a:p>
        </p:txBody>
      </p:sp>
      <p:grpSp>
        <p:nvGrpSpPr>
          <p:cNvPr id="7" name="Group 6">
            <a:extLst>
              <a:ext uri="{FF2B5EF4-FFF2-40B4-BE49-F238E27FC236}">
                <a16:creationId xmlns:a16="http://schemas.microsoft.com/office/drawing/2014/main" id="{78DE6A99-37EA-2049-A294-53F4C2B9E83C}"/>
              </a:ext>
            </a:extLst>
          </p:cNvPr>
          <p:cNvGrpSpPr/>
          <p:nvPr/>
        </p:nvGrpSpPr>
        <p:grpSpPr>
          <a:xfrm>
            <a:off x="1373363" y="2650580"/>
            <a:ext cx="6215492" cy="2446831"/>
            <a:chOff x="368300" y="804842"/>
            <a:chExt cx="8407400" cy="4089400"/>
          </a:xfrm>
        </p:grpSpPr>
        <p:grpSp>
          <p:nvGrpSpPr>
            <p:cNvPr id="8" name="Group 7">
              <a:extLst>
                <a:ext uri="{FF2B5EF4-FFF2-40B4-BE49-F238E27FC236}">
                  <a16:creationId xmlns:a16="http://schemas.microsoft.com/office/drawing/2014/main" id="{2D161A92-7597-1C43-9687-02550BBE3AFA}"/>
                </a:ext>
              </a:extLst>
            </p:cNvPr>
            <p:cNvGrpSpPr/>
            <p:nvPr/>
          </p:nvGrpSpPr>
          <p:grpSpPr>
            <a:xfrm>
              <a:off x="368300" y="804842"/>
              <a:ext cx="8407400" cy="4089400"/>
              <a:chOff x="368300" y="804842"/>
              <a:chExt cx="8407400" cy="4089400"/>
            </a:xfrm>
          </p:grpSpPr>
          <p:pic>
            <p:nvPicPr>
              <p:cNvPr id="10" name="Picture 9">
                <a:extLst>
                  <a:ext uri="{FF2B5EF4-FFF2-40B4-BE49-F238E27FC236}">
                    <a16:creationId xmlns:a16="http://schemas.microsoft.com/office/drawing/2014/main" id="{00F69621-A144-E14A-92E3-ABAA590D0D9E}"/>
                  </a:ext>
                </a:extLst>
              </p:cNvPr>
              <p:cNvPicPr>
                <a:picLocks noChangeAspect="1"/>
              </p:cNvPicPr>
              <p:nvPr/>
            </p:nvPicPr>
            <p:blipFill>
              <a:blip r:embed="rId3"/>
              <a:stretch>
                <a:fillRect/>
              </a:stretch>
            </p:blipFill>
            <p:spPr>
              <a:xfrm>
                <a:off x="368300" y="804842"/>
                <a:ext cx="8407400" cy="4089400"/>
              </a:xfrm>
              <a:prstGeom prst="rect">
                <a:avLst/>
              </a:prstGeom>
              <a:ln>
                <a:solidFill>
                  <a:schemeClr val="accent1"/>
                </a:solidFill>
              </a:ln>
            </p:spPr>
          </p:pic>
          <p:pic>
            <p:nvPicPr>
              <p:cNvPr id="11" name="Picture 10">
                <a:extLst>
                  <a:ext uri="{FF2B5EF4-FFF2-40B4-BE49-F238E27FC236}">
                    <a16:creationId xmlns:a16="http://schemas.microsoft.com/office/drawing/2014/main" id="{A8FA2BC8-8A25-F34F-906D-2E3843D6ED1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8628" b="22775"/>
              <a:stretch/>
            </p:blipFill>
            <p:spPr>
              <a:xfrm>
                <a:off x="5682927" y="924748"/>
                <a:ext cx="2935866" cy="351083"/>
              </a:xfrm>
              <a:prstGeom prst="rect">
                <a:avLst/>
              </a:prstGeom>
              <a:ln>
                <a:noFill/>
              </a:ln>
            </p:spPr>
          </p:pic>
        </p:grpSp>
        <p:cxnSp>
          <p:nvCxnSpPr>
            <p:cNvPr id="9" name="Straight Connector 8">
              <a:extLst>
                <a:ext uri="{FF2B5EF4-FFF2-40B4-BE49-F238E27FC236}">
                  <a16:creationId xmlns:a16="http://schemas.microsoft.com/office/drawing/2014/main" id="{7A5EAB81-7433-DC42-9B87-CDE0BE867367}"/>
                </a:ext>
              </a:extLst>
            </p:cNvPr>
            <p:cNvCxnSpPr/>
            <p:nvPr/>
          </p:nvCxnSpPr>
          <p:spPr>
            <a:xfrm>
              <a:off x="2152891" y="4097438"/>
              <a:ext cx="1655180" cy="0"/>
            </a:xfrm>
            <a:prstGeom prst="line">
              <a:avLst/>
            </a:prstGeom>
            <a:ln w="57150">
              <a:solidFill>
                <a:schemeClr val="accent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630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FAB2539-9B36-B946-BAEC-50AC3DEDDD7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77106" y="3459382"/>
            <a:ext cx="1190746" cy="1190746"/>
          </a:xfrm>
          <a:prstGeom prst="rect">
            <a:avLst/>
          </a:prstGeom>
        </p:spPr>
      </p:pic>
      <p:sp>
        <p:nvSpPr>
          <p:cNvPr id="2" name="Title 1">
            <a:extLst>
              <a:ext uri="{FF2B5EF4-FFF2-40B4-BE49-F238E27FC236}">
                <a16:creationId xmlns:a16="http://schemas.microsoft.com/office/drawing/2014/main" id="{9EB0150F-F8FD-1745-9770-313E2D9088AC}"/>
              </a:ext>
            </a:extLst>
          </p:cNvPr>
          <p:cNvSpPr>
            <a:spLocks noGrp="1"/>
          </p:cNvSpPr>
          <p:nvPr>
            <p:ph type="title"/>
          </p:nvPr>
        </p:nvSpPr>
        <p:spPr/>
        <p:txBody>
          <a:bodyPr>
            <a:noAutofit/>
          </a:bodyPr>
          <a:lstStyle/>
          <a:p>
            <a:r>
              <a:rPr lang="en-US" sz="3600" dirty="0"/>
              <a:t>First: overview of the Bitcoin consensus layer</a:t>
            </a:r>
          </a:p>
        </p:txBody>
      </p:sp>
      <p:pic>
        <p:nvPicPr>
          <p:cNvPr id="4" name="Picture 3">
            <a:extLst>
              <a:ext uri="{FF2B5EF4-FFF2-40B4-BE49-F238E27FC236}">
                <a16:creationId xmlns:a16="http://schemas.microsoft.com/office/drawing/2014/main" id="{5EBA95BE-77A2-0A4D-9AB1-F49F428BDB7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34026" y="2017735"/>
            <a:ext cx="1190746" cy="1190746"/>
          </a:xfrm>
          <a:prstGeom prst="rect">
            <a:avLst/>
          </a:prstGeom>
        </p:spPr>
      </p:pic>
      <p:pic>
        <p:nvPicPr>
          <p:cNvPr id="8" name="Picture 7">
            <a:extLst>
              <a:ext uri="{FF2B5EF4-FFF2-40B4-BE49-F238E27FC236}">
                <a16:creationId xmlns:a16="http://schemas.microsoft.com/office/drawing/2014/main" id="{83A0DD83-2B78-7744-BA3F-9E3FB708F8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92730" y="2753644"/>
            <a:ext cx="1190746" cy="1190746"/>
          </a:xfrm>
          <a:prstGeom prst="rect">
            <a:avLst/>
          </a:prstGeom>
        </p:spPr>
      </p:pic>
      <p:pic>
        <p:nvPicPr>
          <p:cNvPr id="9" name="Picture 8">
            <a:extLst>
              <a:ext uri="{FF2B5EF4-FFF2-40B4-BE49-F238E27FC236}">
                <a16:creationId xmlns:a16="http://schemas.microsoft.com/office/drawing/2014/main" id="{F0B51E5A-1E31-5649-AA39-7BC691F52B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99379" y="2673520"/>
            <a:ext cx="1190746" cy="1190746"/>
          </a:xfrm>
          <a:prstGeom prst="rect">
            <a:avLst/>
          </a:prstGeom>
        </p:spPr>
      </p:pic>
      <p:sp>
        <p:nvSpPr>
          <p:cNvPr id="13" name="Oval 12">
            <a:extLst>
              <a:ext uri="{FF2B5EF4-FFF2-40B4-BE49-F238E27FC236}">
                <a16:creationId xmlns:a16="http://schemas.microsoft.com/office/drawing/2014/main" id="{806E29B2-2118-BE45-A0B2-824264745F57}"/>
              </a:ext>
            </a:extLst>
          </p:cNvPr>
          <p:cNvSpPr/>
          <p:nvPr/>
        </p:nvSpPr>
        <p:spPr>
          <a:xfrm>
            <a:off x="4572000" y="1985561"/>
            <a:ext cx="4114799" cy="264222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0E36523-3498-F149-8F50-ABB20D72AA14}"/>
              </a:ext>
            </a:extLst>
          </p:cNvPr>
          <p:cNvSpPr txBox="1"/>
          <p:nvPr/>
        </p:nvSpPr>
        <p:spPr>
          <a:xfrm>
            <a:off x="5410001" y="4656992"/>
            <a:ext cx="2695290" cy="461665"/>
          </a:xfrm>
          <a:prstGeom prst="rect">
            <a:avLst/>
          </a:prstGeom>
          <a:noFill/>
        </p:spPr>
        <p:txBody>
          <a:bodyPr wrap="none" rtlCol="0">
            <a:spAutoFit/>
          </a:bodyPr>
          <a:lstStyle/>
          <a:p>
            <a:pPr algn="l"/>
            <a:r>
              <a:rPr lang="en-US" dirty="0">
                <a:latin typeface="+mn-lt"/>
              </a:rPr>
              <a:t>Bitcoin P2P network</a:t>
            </a:r>
          </a:p>
        </p:txBody>
      </p:sp>
      <p:cxnSp>
        <p:nvCxnSpPr>
          <p:cNvPr id="33" name="Straight Connector 32">
            <a:extLst>
              <a:ext uri="{FF2B5EF4-FFF2-40B4-BE49-F238E27FC236}">
                <a16:creationId xmlns:a16="http://schemas.microsoft.com/office/drawing/2014/main" id="{35445E51-45FE-1348-B516-23FA317064F1}"/>
              </a:ext>
            </a:extLst>
          </p:cNvPr>
          <p:cNvCxnSpPr>
            <a:cxnSpLocks/>
          </p:cNvCxnSpPr>
          <p:nvPr/>
        </p:nvCxnSpPr>
        <p:spPr>
          <a:xfrm flipV="1">
            <a:off x="5537487" y="2861969"/>
            <a:ext cx="737189" cy="462243"/>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580982DC-F471-4043-84E3-62CA3FFFC3C7}"/>
              </a:ext>
            </a:extLst>
          </p:cNvPr>
          <p:cNvCxnSpPr>
            <a:cxnSpLocks/>
            <a:endCxn id="8" idx="1"/>
          </p:cNvCxnSpPr>
          <p:nvPr/>
        </p:nvCxnSpPr>
        <p:spPr>
          <a:xfrm flipV="1">
            <a:off x="5501139" y="3349017"/>
            <a:ext cx="2091591" cy="148454"/>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BB5ADC7-F1E1-2C44-8C37-8235035F6D58}"/>
              </a:ext>
            </a:extLst>
          </p:cNvPr>
          <p:cNvCxnSpPr>
            <a:cxnSpLocks/>
          </p:cNvCxnSpPr>
          <p:nvPr/>
        </p:nvCxnSpPr>
        <p:spPr>
          <a:xfrm>
            <a:off x="5242140" y="3902389"/>
            <a:ext cx="791886" cy="424232"/>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7B39BDE5-0DC7-1045-A553-30D2B1763D42}"/>
              </a:ext>
            </a:extLst>
          </p:cNvPr>
          <p:cNvCxnSpPr>
            <a:cxnSpLocks/>
          </p:cNvCxnSpPr>
          <p:nvPr/>
        </p:nvCxnSpPr>
        <p:spPr>
          <a:xfrm>
            <a:off x="7157030" y="2621226"/>
            <a:ext cx="534921" cy="433005"/>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799CA15-6EEB-8849-B608-EAFF0ECA5EAA}"/>
              </a:ext>
            </a:extLst>
          </p:cNvPr>
          <p:cNvCxnSpPr>
            <a:cxnSpLocks/>
          </p:cNvCxnSpPr>
          <p:nvPr/>
        </p:nvCxnSpPr>
        <p:spPr>
          <a:xfrm flipV="1">
            <a:off x="6964119" y="3778753"/>
            <a:ext cx="922050" cy="461000"/>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7E965AF-7106-1447-A363-90186C3FAD9A}"/>
              </a:ext>
            </a:extLst>
          </p:cNvPr>
          <p:cNvCxnSpPr>
            <a:cxnSpLocks/>
          </p:cNvCxnSpPr>
          <p:nvPr/>
        </p:nvCxnSpPr>
        <p:spPr>
          <a:xfrm flipH="1" flipV="1">
            <a:off x="6683681" y="3173700"/>
            <a:ext cx="1179037" cy="427529"/>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B5C0070-60E7-5F43-86CC-134107329652}"/>
              </a:ext>
            </a:extLst>
          </p:cNvPr>
          <p:cNvCxnSpPr>
            <a:cxnSpLocks/>
          </p:cNvCxnSpPr>
          <p:nvPr/>
        </p:nvCxnSpPr>
        <p:spPr>
          <a:xfrm flipV="1">
            <a:off x="6316161" y="3197176"/>
            <a:ext cx="118696" cy="611942"/>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A2EA75AF-4B5A-8143-8E8D-DEC241EEDC84}"/>
              </a:ext>
            </a:extLst>
          </p:cNvPr>
          <p:cNvSpPr txBox="1"/>
          <p:nvPr/>
        </p:nvSpPr>
        <p:spPr>
          <a:xfrm>
            <a:off x="284463" y="2294606"/>
            <a:ext cx="4303533" cy="1569660"/>
          </a:xfrm>
          <a:prstGeom prst="rect">
            <a:avLst/>
          </a:prstGeom>
          <a:noFill/>
        </p:spPr>
        <p:txBody>
          <a:bodyPr wrap="square" rtlCol="0">
            <a:spAutoFit/>
          </a:bodyPr>
          <a:lstStyle/>
          <a:p>
            <a:r>
              <a:rPr lang="en-US" dirty="0">
                <a:latin typeface="+mn-lt"/>
              </a:rPr>
              <a:t>every miner:</a:t>
            </a:r>
          </a:p>
          <a:p>
            <a:pPr indent="231775"/>
            <a:r>
              <a:rPr lang="en-US" dirty="0">
                <a:latin typeface="+mn-lt"/>
              </a:rPr>
              <a:t>validates received Tx and</a:t>
            </a:r>
          </a:p>
          <a:p>
            <a:pPr indent="231775"/>
            <a:r>
              <a:rPr lang="en-US" dirty="0">
                <a:latin typeface="+mn-lt"/>
              </a:rPr>
              <a:t>stores them in its </a:t>
            </a:r>
            <a:r>
              <a:rPr lang="en-US" b="1" dirty="0" err="1">
                <a:latin typeface="+mn-lt"/>
              </a:rPr>
              <a:t>mempool</a:t>
            </a:r>
            <a:endParaRPr lang="en-US" b="1" dirty="0">
              <a:latin typeface="+mn-lt"/>
            </a:endParaRPr>
          </a:p>
          <a:p>
            <a:pPr indent="231775"/>
            <a:r>
              <a:rPr lang="en-US" dirty="0">
                <a:latin typeface="+mn-lt"/>
              </a:rPr>
              <a:t>(unconfirmed Tx)</a:t>
            </a:r>
          </a:p>
        </p:txBody>
      </p:sp>
      <p:sp>
        <p:nvSpPr>
          <p:cNvPr id="34" name="TextBox 33">
            <a:extLst>
              <a:ext uri="{FF2B5EF4-FFF2-40B4-BE49-F238E27FC236}">
                <a16:creationId xmlns:a16="http://schemas.microsoft.com/office/drawing/2014/main" id="{409124E3-1C19-5441-9162-63C63318DF15}"/>
              </a:ext>
            </a:extLst>
          </p:cNvPr>
          <p:cNvSpPr txBox="1"/>
          <p:nvPr/>
        </p:nvSpPr>
        <p:spPr>
          <a:xfrm>
            <a:off x="238689" y="1181965"/>
            <a:ext cx="3907476" cy="830997"/>
          </a:xfrm>
          <a:prstGeom prst="rect">
            <a:avLst/>
          </a:prstGeom>
          <a:noFill/>
        </p:spPr>
        <p:txBody>
          <a:bodyPr wrap="square" rtlCol="0">
            <a:spAutoFit/>
          </a:bodyPr>
          <a:lstStyle/>
          <a:p>
            <a:pPr algn="l"/>
            <a:r>
              <a:rPr lang="en-US" dirty="0">
                <a:latin typeface="+mn-lt"/>
              </a:rPr>
              <a:t>miners broadcast received Tx</a:t>
            </a:r>
            <a:br>
              <a:rPr lang="en-US" dirty="0">
                <a:latin typeface="+mn-lt"/>
              </a:rPr>
            </a:br>
            <a:r>
              <a:rPr lang="en-US" dirty="0">
                <a:latin typeface="+mn-lt"/>
              </a:rPr>
              <a:t>to the P2P network</a:t>
            </a:r>
          </a:p>
        </p:txBody>
      </p:sp>
      <p:grpSp>
        <p:nvGrpSpPr>
          <p:cNvPr id="19" name="Group 18">
            <a:extLst>
              <a:ext uri="{FF2B5EF4-FFF2-40B4-BE49-F238E27FC236}">
                <a16:creationId xmlns:a16="http://schemas.microsoft.com/office/drawing/2014/main" id="{64CB4832-8575-334D-BB7F-DAE944510F53}"/>
              </a:ext>
            </a:extLst>
          </p:cNvPr>
          <p:cNvGrpSpPr/>
          <p:nvPr/>
        </p:nvGrpSpPr>
        <p:grpSpPr>
          <a:xfrm>
            <a:off x="4409755" y="960289"/>
            <a:ext cx="2562853" cy="681227"/>
            <a:chOff x="4409755" y="960289"/>
            <a:chExt cx="2562853" cy="681227"/>
          </a:xfrm>
        </p:grpSpPr>
        <p:sp>
          <p:nvSpPr>
            <p:cNvPr id="3" name="Cloud Callout 2">
              <a:extLst>
                <a:ext uri="{FF2B5EF4-FFF2-40B4-BE49-F238E27FC236}">
                  <a16:creationId xmlns:a16="http://schemas.microsoft.com/office/drawing/2014/main" id="{31FD5B0B-D7DF-6E41-8AA5-E20FF54510FC}"/>
                </a:ext>
              </a:extLst>
            </p:cNvPr>
            <p:cNvSpPr/>
            <p:nvPr/>
          </p:nvSpPr>
          <p:spPr>
            <a:xfrm>
              <a:off x="4409755" y="960289"/>
              <a:ext cx="2562853" cy="681227"/>
            </a:xfrm>
            <a:prstGeom prst="cloudCallout">
              <a:avLst>
                <a:gd name="adj1" fmla="val 34332"/>
                <a:gd name="adj2" fmla="val 12035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B204C63-93E4-C342-9C32-CE59FC95DF36}"/>
                </a:ext>
              </a:extLst>
            </p:cNvPr>
            <p:cNvSpPr/>
            <p:nvPr/>
          </p:nvSpPr>
          <p:spPr>
            <a:xfrm>
              <a:off x="6131499" y="1161737"/>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E98F0C-6EC9-3F44-9A8F-0143AE244C2E}"/>
                </a:ext>
              </a:extLst>
            </p:cNvPr>
            <p:cNvSpPr/>
            <p:nvPr/>
          </p:nvSpPr>
          <p:spPr>
            <a:xfrm>
              <a:off x="4951447" y="1184864"/>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F34A96-3DC7-7C40-A3E5-7A2607C51B4E}"/>
                </a:ext>
              </a:extLst>
            </p:cNvPr>
            <p:cNvSpPr/>
            <p:nvPr/>
          </p:nvSpPr>
          <p:spPr>
            <a:xfrm>
              <a:off x="5562278" y="1117507"/>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158382BC-BCF2-5349-B891-8C64B7AFC84E}"/>
              </a:ext>
            </a:extLst>
          </p:cNvPr>
          <p:cNvSpPr txBox="1"/>
          <p:nvPr/>
        </p:nvSpPr>
        <p:spPr>
          <a:xfrm>
            <a:off x="6972608" y="998883"/>
            <a:ext cx="1385316" cy="461665"/>
          </a:xfrm>
          <a:prstGeom prst="rect">
            <a:avLst/>
          </a:prstGeom>
          <a:noFill/>
        </p:spPr>
        <p:txBody>
          <a:bodyPr wrap="none" rtlCol="0">
            <a:spAutoFit/>
          </a:bodyPr>
          <a:lstStyle/>
          <a:p>
            <a:pPr algn="l"/>
            <a:r>
              <a:rPr lang="en-US" dirty="0" err="1">
                <a:latin typeface="+mn-lt"/>
              </a:rPr>
              <a:t>mempool</a:t>
            </a:r>
            <a:endParaRPr lang="en-US" dirty="0">
              <a:latin typeface="+mn-lt"/>
            </a:endParaRPr>
          </a:p>
        </p:txBody>
      </p:sp>
      <p:grpSp>
        <p:nvGrpSpPr>
          <p:cNvPr id="18" name="Group 17">
            <a:extLst>
              <a:ext uri="{FF2B5EF4-FFF2-40B4-BE49-F238E27FC236}">
                <a16:creationId xmlns:a16="http://schemas.microsoft.com/office/drawing/2014/main" id="{BB962F7A-9B7C-1B44-8BC9-BD916AC910CA}"/>
              </a:ext>
            </a:extLst>
          </p:cNvPr>
          <p:cNvGrpSpPr/>
          <p:nvPr/>
        </p:nvGrpSpPr>
        <p:grpSpPr>
          <a:xfrm>
            <a:off x="3110568" y="1741564"/>
            <a:ext cx="2208441" cy="681227"/>
            <a:chOff x="2685054" y="1979094"/>
            <a:chExt cx="2208441" cy="681227"/>
          </a:xfrm>
        </p:grpSpPr>
        <p:sp>
          <p:nvSpPr>
            <p:cNvPr id="36" name="Cloud Callout 35">
              <a:extLst>
                <a:ext uri="{FF2B5EF4-FFF2-40B4-BE49-F238E27FC236}">
                  <a16:creationId xmlns:a16="http://schemas.microsoft.com/office/drawing/2014/main" id="{0A5F4ABF-6196-1C43-BAA1-043B98841F3B}"/>
                </a:ext>
              </a:extLst>
            </p:cNvPr>
            <p:cNvSpPr/>
            <p:nvPr/>
          </p:nvSpPr>
          <p:spPr>
            <a:xfrm>
              <a:off x="2685054" y="1979094"/>
              <a:ext cx="2208441" cy="681227"/>
            </a:xfrm>
            <a:prstGeom prst="cloudCallout">
              <a:avLst>
                <a:gd name="adj1" fmla="val 37522"/>
                <a:gd name="adj2" fmla="val 8795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7EB7F81-BDF7-EB41-A231-835BD64B73F3}"/>
                </a:ext>
              </a:extLst>
            </p:cNvPr>
            <p:cNvSpPr/>
            <p:nvPr/>
          </p:nvSpPr>
          <p:spPr>
            <a:xfrm>
              <a:off x="3355878" y="2222317"/>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EFD0D82-4353-7C41-9500-77B658B2F2DA}"/>
                </a:ext>
              </a:extLst>
            </p:cNvPr>
            <p:cNvSpPr/>
            <p:nvPr/>
          </p:nvSpPr>
          <p:spPr>
            <a:xfrm>
              <a:off x="3966709" y="2154960"/>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3" name="TextBox 42">
            <a:extLst>
              <a:ext uri="{FF2B5EF4-FFF2-40B4-BE49-F238E27FC236}">
                <a16:creationId xmlns:a16="http://schemas.microsoft.com/office/drawing/2014/main" id="{AB607F84-1263-874C-9BA3-7E452EA46D7A}"/>
              </a:ext>
            </a:extLst>
          </p:cNvPr>
          <p:cNvSpPr txBox="1"/>
          <p:nvPr/>
        </p:nvSpPr>
        <p:spPr>
          <a:xfrm>
            <a:off x="295196" y="4129529"/>
            <a:ext cx="4147779" cy="830997"/>
          </a:xfrm>
          <a:prstGeom prst="rect">
            <a:avLst/>
          </a:prstGeom>
          <a:noFill/>
          <a:ln>
            <a:solidFill>
              <a:schemeClr val="accent1"/>
            </a:solidFill>
          </a:ln>
        </p:spPr>
        <p:txBody>
          <a:bodyPr wrap="square" rtlCol="0">
            <a:spAutoFit/>
          </a:bodyPr>
          <a:lstStyle/>
          <a:p>
            <a:pPr algn="l"/>
            <a:r>
              <a:rPr lang="en-US" dirty="0">
                <a:latin typeface="+mn-lt"/>
              </a:rPr>
              <a:t>note: miners see all Tx before they are posted on chain</a:t>
            </a:r>
          </a:p>
        </p:txBody>
      </p:sp>
      <p:grpSp>
        <p:nvGrpSpPr>
          <p:cNvPr id="5" name="Group 4">
            <a:extLst>
              <a:ext uri="{FF2B5EF4-FFF2-40B4-BE49-F238E27FC236}">
                <a16:creationId xmlns:a16="http://schemas.microsoft.com/office/drawing/2014/main" id="{BFF89496-D9A2-A741-9158-4D3DE013AE7A}"/>
              </a:ext>
            </a:extLst>
          </p:cNvPr>
          <p:cNvGrpSpPr/>
          <p:nvPr/>
        </p:nvGrpSpPr>
        <p:grpSpPr>
          <a:xfrm>
            <a:off x="8062758" y="1615736"/>
            <a:ext cx="936965" cy="681227"/>
            <a:chOff x="8062758" y="1615736"/>
            <a:chExt cx="936965" cy="681227"/>
          </a:xfrm>
        </p:grpSpPr>
        <p:sp>
          <p:nvSpPr>
            <p:cNvPr id="42" name="Cloud Callout 41">
              <a:extLst>
                <a:ext uri="{FF2B5EF4-FFF2-40B4-BE49-F238E27FC236}">
                  <a16:creationId xmlns:a16="http://schemas.microsoft.com/office/drawing/2014/main" id="{1B2420E8-7C1B-1B49-826F-9F0987D19D01}"/>
                </a:ext>
              </a:extLst>
            </p:cNvPr>
            <p:cNvSpPr/>
            <p:nvPr/>
          </p:nvSpPr>
          <p:spPr>
            <a:xfrm>
              <a:off x="8062758" y="1615736"/>
              <a:ext cx="936965" cy="681227"/>
            </a:xfrm>
            <a:prstGeom prst="cloudCallout">
              <a:avLst>
                <a:gd name="adj1" fmla="val -20145"/>
                <a:gd name="adj2" fmla="val 11109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484AF0E3-D0FD-BB46-97B7-02B522326005}"/>
                </a:ext>
              </a:extLst>
            </p:cNvPr>
            <p:cNvSpPr/>
            <p:nvPr/>
          </p:nvSpPr>
          <p:spPr>
            <a:xfrm>
              <a:off x="8410095" y="1833419"/>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49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FAB2539-9B36-B946-BAEC-50AC3DEDDD7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76656" y="3459382"/>
            <a:ext cx="1190746" cy="1190746"/>
          </a:xfrm>
          <a:prstGeom prst="rect">
            <a:avLst/>
          </a:prstGeom>
        </p:spPr>
      </p:pic>
      <p:sp>
        <p:nvSpPr>
          <p:cNvPr id="2" name="Title 1">
            <a:extLst>
              <a:ext uri="{FF2B5EF4-FFF2-40B4-BE49-F238E27FC236}">
                <a16:creationId xmlns:a16="http://schemas.microsoft.com/office/drawing/2014/main" id="{9EB0150F-F8FD-1745-9770-313E2D9088AC}"/>
              </a:ext>
            </a:extLst>
          </p:cNvPr>
          <p:cNvSpPr>
            <a:spLocks noGrp="1"/>
          </p:cNvSpPr>
          <p:nvPr>
            <p:ph type="title"/>
          </p:nvPr>
        </p:nvSpPr>
        <p:spPr/>
        <p:txBody>
          <a:bodyPr>
            <a:noAutofit/>
          </a:bodyPr>
          <a:lstStyle/>
          <a:p>
            <a:r>
              <a:rPr lang="en-US" sz="3600" dirty="0"/>
              <a:t>First: overview of the Bitcoin consensus layer</a:t>
            </a:r>
          </a:p>
        </p:txBody>
      </p:sp>
      <p:pic>
        <p:nvPicPr>
          <p:cNvPr id="4" name="Picture 3">
            <a:extLst>
              <a:ext uri="{FF2B5EF4-FFF2-40B4-BE49-F238E27FC236}">
                <a16:creationId xmlns:a16="http://schemas.microsoft.com/office/drawing/2014/main" id="{5EBA95BE-77A2-0A4D-9AB1-F49F428BDB7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33576" y="2017735"/>
            <a:ext cx="1190746" cy="1190746"/>
          </a:xfrm>
          <a:prstGeom prst="rect">
            <a:avLst/>
          </a:prstGeom>
        </p:spPr>
      </p:pic>
      <p:pic>
        <p:nvPicPr>
          <p:cNvPr id="8" name="Picture 7">
            <a:extLst>
              <a:ext uri="{FF2B5EF4-FFF2-40B4-BE49-F238E27FC236}">
                <a16:creationId xmlns:a16="http://schemas.microsoft.com/office/drawing/2014/main" id="{83A0DD83-2B78-7744-BA3F-9E3FB708F8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92280" y="2753644"/>
            <a:ext cx="1190746" cy="1190746"/>
          </a:xfrm>
          <a:prstGeom prst="rect">
            <a:avLst/>
          </a:prstGeom>
        </p:spPr>
      </p:pic>
      <p:pic>
        <p:nvPicPr>
          <p:cNvPr id="9" name="Picture 8">
            <a:extLst>
              <a:ext uri="{FF2B5EF4-FFF2-40B4-BE49-F238E27FC236}">
                <a16:creationId xmlns:a16="http://schemas.microsoft.com/office/drawing/2014/main" id="{F0B51E5A-1E31-5649-AA39-7BC691F52B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98929" y="2673520"/>
            <a:ext cx="1190746" cy="1190746"/>
          </a:xfrm>
          <a:prstGeom prst="rect">
            <a:avLst/>
          </a:prstGeom>
        </p:spPr>
      </p:pic>
      <p:sp>
        <p:nvSpPr>
          <p:cNvPr id="13" name="Oval 12">
            <a:extLst>
              <a:ext uri="{FF2B5EF4-FFF2-40B4-BE49-F238E27FC236}">
                <a16:creationId xmlns:a16="http://schemas.microsoft.com/office/drawing/2014/main" id="{806E29B2-2118-BE45-A0B2-824264745F57}"/>
              </a:ext>
            </a:extLst>
          </p:cNvPr>
          <p:cNvSpPr/>
          <p:nvPr/>
        </p:nvSpPr>
        <p:spPr>
          <a:xfrm>
            <a:off x="4871550" y="1985561"/>
            <a:ext cx="4114799" cy="264222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0E36523-3498-F149-8F50-ABB20D72AA14}"/>
              </a:ext>
            </a:extLst>
          </p:cNvPr>
          <p:cNvSpPr txBox="1"/>
          <p:nvPr/>
        </p:nvSpPr>
        <p:spPr>
          <a:xfrm>
            <a:off x="5709551" y="4656992"/>
            <a:ext cx="2695290" cy="461665"/>
          </a:xfrm>
          <a:prstGeom prst="rect">
            <a:avLst/>
          </a:prstGeom>
          <a:noFill/>
        </p:spPr>
        <p:txBody>
          <a:bodyPr wrap="none" rtlCol="0">
            <a:spAutoFit/>
          </a:bodyPr>
          <a:lstStyle/>
          <a:p>
            <a:pPr algn="l"/>
            <a:r>
              <a:rPr lang="en-US" dirty="0">
                <a:latin typeface="+mn-lt"/>
              </a:rPr>
              <a:t>Bitcoin P2P network</a:t>
            </a:r>
          </a:p>
        </p:txBody>
      </p:sp>
      <p:cxnSp>
        <p:nvCxnSpPr>
          <p:cNvPr id="33" name="Straight Connector 32">
            <a:extLst>
              <a:ext uri="{FF2B5EF4-FFF2-40B4-BE49-F238E27FC236}">
                <a16:creationId xmlns:a16="http://schemas.microsoft.com/office/drawing/2014/main" id="{35445E51-45FE-1348-B516-23FA317064F1}"/>
              </a:ext>
            </a:extLst>
          </p:cNvPr>
          <p:cNvCxnSpPr>
            <a:cxnSpLocks/>
          </p:cNvCxnSpPr>
          <p:nvPr/>
        </p:nvCxnSpPr>
        <p:spPr>
          <a:xfrm flipV="1">
            <a:off x="5837037" y="2861969"/>
            <a:ext cx="737189" cy="462243"/>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580982DC-F471-4043-84E3-62CA3FFFC3C7}"/>
              </a:ext>
            </a:extLst>
          </p:cNvPr>
          <p:cNvCxnSpPr>
            <a:cxnSpLocks/>
            <a:endCxn id="8" idx="1"/>
          </p:cNvCxnSpPr>
          <p:nvPr/>
        </p:nvCxnSpPr>
        <p:spPr>
          <a:xfrm flipV="1">
            <a:off x="5800689" y="3349017"/>
            <a:ext cx="2091591" cy="148454"/>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BB5ADC7-F1E1-2C44-8C37-8235035F6D58}"/>
              </a:ext>
            </a:extLst>
          </p:cNvPr>
          <p:cNvCxnSpPr>
            <a:cxnSpLocks/>
          </p:cNvCxnSpPr>
          <p:nvPr/>
        </p:nvCxnSpPr>
        <p:spPr>
          <a:xfrm>
            <a:off x="5541690" y="3902389"/>
            <a:ext cx="791886" cy="424232"/>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7B39BDE5-0DC7-1045-A553-30D2B1763D42}"/>
              </a:ext>
            </a:extLst>
          </p:cNvPr>
          <p:cNvCxnSpPr>
            <a:cxnSpLocks/>
          </p:cNvCxnSpPr>
          <p:nvPr/>
        </p:nvCxnSpPr>
        <p:spPr>
          <a:xfrm>
            <a:off x="7456580" y="2621226"/>
            <a:ext cx="534921" cy="433005"/>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799CA15-6EEB-8849-B608-EAFF0ECA5EAA}"/>
              </a:ext>
            </a:extLst>
          </p:cNvPr>
          <p:cNvCxnSpPr>
            <a:cxnSpLocks/>
          </p:cNvCxnSpPr>
          <p:nvPr/>
        </p:nvCxnSpPr>
        <p:spPr>
          <a:xfrm flipV="1">
            <a:off x="7263669" y="3778753"/>
            <a:ext cx="922050" cy="461000"/>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7E965AF-7106-1447-A363-90186C3FAD9A}"/>
              </a:ext>
            </a:extLst>
          </p:cNvPr>
          <p:cNvCxnSpPr>
            <a:cxnSpLocks/>
          </p:cNvCxnSpPr>
          <p:nvPr/>
        </p:nvCxnSpPr>
        <p:spPr>
          <a:xfrm flipH="1" flipV="1">
            <a:off x="6983231" y="3173700"/>
            <a:ext cx="1179037" cy="427529"/>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B5C0070-60E7-5F43-86CC-134107329652}"/>
              </a:ext>
            </a:extLst>
          </p:cNvPr>
          <p:cNvCxnSpPr>
            <a:cxnSpLocks/>
          </p:cNvCxnSpPr>
          <p:nvPr/>
        </p:nvCxnSpPr>
        <p:spPr>
          <a:xfrm flipV="1">
            <a:off x="6615711" y="3197176"/>
            <a:ext cx="118696" cy="611942"/>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09124E3-1C19-5441-9162-63C63318DF15}"/>
              </a:ext>
            </a:extLst>
          </p:cNvPr>
          <p:cNvSpPr txBox="1"/>
          <p:nvPr/>
        </p:nvSpPr>
        <p:spPr>
          <a:xfrm>
            <a:off x="99143" y="2154284"/>
            <a:ext cx="6060007" cy="2539157"/>
          </a:xfrm>
          <a:prstGeom prst="rect">
            <a:avLst/>
          </a:prstGeom>
          <a:noFill/>
        </p:spPr>
        <p:txBody>
          <a:bodyPr wrap="square" rtlCol="0">
            <a:spAutoFit/>
          </a:bodyPr>
          <a:lstStyle/>
          <a:p>
            <a:pPr algn="l"/>
            <a:r>
              <a:rPr lang="en-US" u="sng" dirty="0">
                <a:latin typeface="+mn-lt"/>
              </a:rPr>
              <a:t>Every </a:t>
            </a:r>
            <a:r>
              <a:rPr lang="en-US" b="1" u="sng" dirty="0">
                <a:latin typeface="+mn-lt"/>
              </a:rPr>
              <a:t>10 minutes</a:t>
            </a:r>
            <a:r>
              <a:rPr lang="en-US" dirty="0">
                <a:latin typeface="+mn-lt"/>
              </a:rPr>
              <a:t>:</a:t>
            </a:r>
          </a:p>
          <a:p>
            <a:pPr marL="342900" indent="-342900">
              <a:spcBef>
                <a:spcPts val="600"/>
              </a:spcBef>
              <a:buFont typeface="Arial" panose="020B0604020202020204" pitchFamily="34" charset="0"/>
              <a:buChar char="•"/>
            </a:pPr>
            <a:r>
              <a:rPr lang="en-US" dirty="0">
                <a:latin typeface="+mn-lt"/>
              </a:rPr>
              <a:t>Each miner creates a candidate </a:t>
            </a:r>
            <a:br>
              <a:rPr lang="en-US" dirty="0">
                <a:latin typeface="+mn-lt"/>
              </a:rPr>
            </a:br>
            <a:r>
              <a:rPr lang="en-US" dirty="0">
                <a:latin typeface="+mn-lt"/>
              </a:rPr>
              <a:t>block from Tx in its </a:t>
            </a:r>
            <a:r>
              <a:rPr lang="en-US" dirty="0" err="1">
                <a:latin typeface="+mn-lt"/>
              </a:rPr>
              <a:t>mempool</a:t>
            </a:r>
            <a:endParaRPr lang="en-US" dirty="0">
              <a:latin typeface="+mn-lt"/>
            </a:endParaRPr>
          </a:p>
          <a:p>
            <a:pPr marL="342900" indent="-342900" algn="l">
              <a:spcBef>
                <a:spcPts val="600"/>
              </a:spcBef>
              <a:buFont typeface="Arial" panose="020B0604020202020204" pitchFamily="34" charset="0"/>
              <a:buChar char="•"/>
            </a:pPr>
            <a:r>
              <a:rPr lang="en-US" dirty="0">
                <a:latin typeface="+mn-lt"/>
              </a:rPr>
              <a:t>a “random” miner is selected, and broadcasts its block to P2P network</a:t>
            </a:r>
          </a:p>
          <a:p>
            <a:pPr marL="342900" indent="-342900" algn="l">
              <a:spcBef>
                <a:spcPts val="600"/>
              </a:spcBef>
              <a:buFont typeface="Arial" panose="020B0604020202020204" pitchFamily="34" charset="0"/>
              <a:buChar char="•"/>
            </a:pPr>
            <a:r>
              <a:rPr lang="en-US" dirty="0">
                <a:latin typeface="+mn-lt"/>
              </a:rPr>
              <a:t>all miners validate new block</a:t>
            </a:r>
          </a:p>
        </p:txBody>
      </p:sp>
      <p:cxnSp>
        <p:nvCxnSpPr>
          <p:cNvPr id="23" name="Straight Connector 22">
            <a:extLst>
              <a:ext uri="{FF2B5EF4-FFF2-40B4-BE49-F238E27FC236}">
                <a16:creationId xmlns:a16="http://schemas.microsoft.com/office/drawing/2014/main" id="{5B4D81E1-2C40-7E4A-9205-A37C4263F6C7}"/>
              </a:ext>
            </a:extLst>
          </p:cNvPr>
          <p:cNvCxnSpPr/>
          <p:nvPr/>
        </p:nvCxnSpPr>
        <p:spPr>
          <a:xfrm>
            <a:off x="324091" y="1388147"/>
            <a:ext cx="83627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F3C221A-6FEF-824B-B54B-23EFE4AF33BD}"/>
              </a:ext>
            </a:extLst>
          </p:cNvPr>
          <p:cNvCxnSpPr/>
          <p:nvPr/>
        </p:nvCxnSpPr>
        <p:spPr>
          <a:xfrm>
            <a:off x="324090" y="1910937"/>
            <a:ext cx="8362709" cy="0"/>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22DC6552-E1B8-4D4C-851D-132B1E993E20}"/>
              </a:ext>
            </a:extLst>
          </p:cNvPr>
          <p:cNvSpPr txBox="1"/>
          <p:nvPr/>
        </p:nvSpPr>
        <p:spPr>
          <a:xfrm>
            <a:off x="555585" y="983848"/>
            <a:ext cx="1641796" cy="461665"/>
          </a:xfrm>
          <a:prstGeom prst="rect">
            <a:avLst/>
          </a:prstGeom>
          <a:noFill/>
        </p:spPr>
        <p:txBody>
          <a:bodyPr wrap="none" rtlCol="0">
            <a:spAutoFit/>
          </a:bodyPr>
          <a:lstStyle/>
          <a:p>
            <a:r>
              <a:rPr lang="en-US" dirty="0"/>
              <a:t>blockchain</a:t>
            </a:r>
          </a:p>
        </p:txBody>
      </p:sp>
      <p:sp>
        <p:nvSpPr>
          <p:cNvPr id="26" name="Rounded Rectangular Callout 25">
            <a:extLst>
              <a:ext uri="{FF2B5EF4-FFF2-40B4-BE49-F238E27FC236}">
                <a16:creationId xmlns:a16="http://schemas.microsoft.com/office/drawing/2014/main" id="{4B6471E4-C4D5-A946-8C62-112A42D682E7}"/>
              </a:ext>
            </a:extLst>
          </p:cNvPr>
          <p:cNvSpPr/>
          <p:nvPr/>
        </p:nvSpPr>
        <p:spPr>
          <a:xfrm>
            <a:off x="7462349" y="1748019"/>
            <a:ext cx="1523999" cy="612648"/>
          </a:xfrm>
          <a:prstGeom prst="wedgeRoundRectCallout">
            <a:avLst>
              <a:gd name="adj1" fmla="val -70944"/>
              <a:gd name="adj2" fmla="val 118667"/>
              <a:gd name="adj3" fmla="val 16667"/>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dirty="0"/>
              <a:t>I am the leader</a:t>
            </a:r>
          </a:p>
        </p:txBody>
      </p:sp>
      <p:grpSp>
        <p:nvGrpSpPr>
          <p:cNvPr id="28" name="Group 27">
            <a:extLst>
              <a:ext uri="{FF2B5EF4-FFF2-40B4-BE49-F238E27FC236}">
                <a16:creationId xmlns:a16="http://schemas.microsoft.com/office/drawing/2014/main" id="{E2726568-3623-9948-9B95-D997E03BA274}"/>
              </a:ext>
            </a:extLst>
          </p:cNvPr>
          <p:cNvGrpSpPr/>
          <p:nvPr/>
        </p:nvGrpSpPr>
        <p:grpSpPr>
          <a:xfrm>
            <a:off x="1162782" y="1486975"/>
            <a:ext cx="1376778" cy="325714"/>
            <a:chOff x="765985" y="1493133"/>
            <a:chExt cx="1376778" cy="325714"/>
          </a:xfrm>
        </p:grpSpPr>
        <p:sp>
          <p:nvSpPr>
            <p:cNvPr id="29" name="Rectangle 28">
              <a:extLst>
                <a:ext uri="{FF2B5EF4-FFF2-40B4-BE49-F238E27FC236}">
                  <a16:creationId xmlns:a16="http://schemas.microsoft.com/office/drawing/2014/main" id="{D503C811-B689-C542-AE11-E4EB5DCAA2DF}"/>
                </a:ext>
              </a:extLst>
            </p:cNvPr>
            <p:cNvSpPr/>
            <p:nvPr/>
          </p:nvSpPr>
          <p:spPr>
            <a:xfrm>
              <a:off x="765985" y="1493133"/>
              <a:ext cx="1376778" cy="32571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094FB0F-0D1A-D542-9C08-3C9F04BA83A2}"/>
                </a:ext>
              </a:extLst>
            </p:cNvPr>
            <p:cNvSpPr/>
            <p:nvPr/>
          </p:nvSpPr>
          <p:spPr>
            <a:xfrm>
              <a:off x="832494" y="1525813"/>
              <a:ext cx="347241" cy="228654"/>
            </a:xfrm>
            <a:prstGeom prst="rect">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E9C71AB-2393-5A42-BEF9-20463FB969F2}"/>
                </a:ext>
              </a:extLst>
            </p:cNvPr>
            <p:cNvSpPr/>
            <p:nvPr/>
          </p:nvSpPr>
          <p:spPr>
            <a:xfrm>
              <a:off x="1274908" y="1525813"/>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C7267D1-F394-2245-B9E2-F25734B2DE38}"/>
                </a:ext>
              </a:extLst>
            </p:cNvPr>
            <p:cNvSpPr/>
            <p:nvPr/>
          </p:nvSpPr>
          <p:spPr>
            <a:xfrm>
              <a:off x="1717323" y="1525813"/>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3040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FAB2539-9B36-B946-BAEC-50AC3DEDDD7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76656" y="3459382"/>
            <a:ext cx="1190746" cy="1190746"/>
          </a:xfrm>
          <a:prstGeom prst="rect">
            <a:avLst/>
          </a:prstGeom>
        </p:spPr>
      </p:pic>
      <p:sp>
        <p:nvSpPr>
          <p:cNvPr id="2" name="Title 1">
            <a:extLst>
              <a:ext uri="{FF2B5EF4-FFF2-40B4-BE49-F238E27FC236}">
                <a16:creationId xmlns:a16="http://schemas.microsoft.com/office/drawing/2014/main" id="{9EB0150F-F8FD-1745-9770-313E2D9088AC}"/>
              </a:ext>
            </a:extLst>
          </p:cNvPr>
          <p:cNvSpPr>
            <a:spLocks noGrp="1"/>
          </p:cNvSpPr>
          <p:nvPr>
            <p:ph type="title"/>
          </p:nvPr>
        </p:nvSpPr>
        <p:spPr/>
        <p:txBody>
          <a:bodyPr>
            <a:noAutofit/>
          </a:bodyPr>
          <a:lstStyle/>
          <a:p>
            <a:r>
              <a:rPr lang="en-US" sz="3600" dirty="0"/>
              <a:t>First: overview of the Bitcoin consensus layer</a:t>
            </a:r>
          </a:p>
        </p:txBody>
      </p:sp>
      <p:pic>
        <p:nvPicPr>
          <p:cNvPr id="4" name="Picture 3">
            <a:extLst>
              <a:ext uri="{FF2B5EF4-FFF2-40B4-BE49-F238E27FC236}">
                <a16:creationId xmlns:a16="http://schemas.microsoft.com/office/drawing/2014/main" id="{5EBA95BE-77A2-0A4D-9AB1-F49F428BDB7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33576" y="2017735"/>
            <a:ext cx="1190746" cy="1190746"/>
          </a:xfrm>
          <a:prstGeom prst="rect">
            <a:avLst/>
          </a:prstGeom>
        </p:spPr>
      </p:pic>
      <p:pic>
        <p:nvPicPr>
          <p:cNvPr id="8" name="Picture 7">
            <a:extLst>
              <a:ext uri="{FF2B5EF4-FFF2-40B4-BE49-F238E27FC236}">
                <a16:creationId xmlns:a16="http://schemas.microsoft.com/office/drawing/2014/main" id="{83A0DD83-2B78-7744-BA3F-9E3FB708F8B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92280" y="2753644"/>
            <a:ext cx="1190746" cy="1190746"/>
          </a:xfrm>
          <a:prstGeom prst="rect">
            <a:avLst/>
          </a:prstGeom>
        </p:spPr>
      </p:pic>
      <p:pic>
        <p:nvPicPr>
          <p:cNvPr id="9" name="Picture 8">
            <a:extLst>
              <a:ext uri="{FF2B5EF4-FFF2-40B4-BE49-F238E27FC236}">
                <a16:creationId xmlns:a16="http://schemas.microsoft.com/office/drawing/2014/main" id="{F0B51E5A-1E31-5649-AA39-7BC691F52B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98929" y="2673520"/>
            <a:ext cx="1190746" cy="1190746"/>
          </a:xfrm>
          <a:prstGeom prst="rect">
            <a:avLst/>
          </a:prstGeom>
        </p:spPr>
      </p:pic>
      <p:sp>
        <p:nvSpPr>
          <p:cNvPr id="13" name="Oval 12">
            <a:extLst>
              <a:ext uri="{FF2B5EF4-FFF2-40B4-BE49-F238E27FC236}">
                <a16:creationId xmlns:a16="http://schemas.microsoft.com/office/drawing/2014/main" id="{806E29B2-2118-BE45-A0B2-824264745F57}"/>
              </a:ext>
            </a:extLst>
          </p:cNvPr>
          <p:cNvSpPr/>
          <p:nvPr/>
        </p:nvSpPr>
        <p:spPr>
          <a:xfrm>
            <a:off x="4871550" y="1985561"/>
            <a:ext cx="4114799" cy="264222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35445E51-45FE-1348-B516-23FA317064F1}"/>
              </a:ext>
            </a:extLst>
          </p:cNvPr>
          <p:cNvCxnSpPr>
            <a:cxnSpLocks/>
          </p:cNvCxnSpPr>
          <p:nvPr/>
        </p:nvCxnSpPr>
        <p:spPr>
          <a:xfrm flipV="1">
            <a:off x="5837037" y="2861969"/>
            <a:ext cx="737189" cy="462243"/>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580982DC-F471-4043-84E3-62CA3FFFC3C7}"/>
              </a:ext>
            </a:extLst>
          </p:cNvPr>
          <p:cNvCxnSpPr>
            <a:cxnSpLocks/>
            <a:endCxn id="8" idx="1"/>
          </p:cNvCxnSpPr>
          <p:nvPr/>
        </p:nvCxnSpPr>
        <p:spPr>
          <a:xfrm flipV="1">
            <a:off x="5800689" y="3349017"/>
            <a:ext cx="2091591" cy="148454"/>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BB5ADC7-F1E1-2C44-8C37-8235035F6D58}"/>
              </a:ext>
            </a:extLst>
          </p:cNvPr>
          <p:cNvCxnSpPr>
            <a:cxnSpLocks/>
          </p:cNvCxnSpPr>
          <p:nvPr/>
        </p:nvCxnSpPr>
        <p:spPr>
          <a:xfrm>
            <a:off x="5541690" y="3902389"/>
            <a:ext cx="791886" cy="424232"/>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7B39BDE5-0DC7-1045-A553-30D2B1763D42}"/>
              </a:ext>
            </a:extLst>
          </p:cNvPr>
          <p:cNvCxnSpPr>
            <a:cxnSpLocks/>
          </p:cNvCxnSpPr>
          <p:nvPr/>
        </p:nvCxnSpPr>
        <p:spPr>
          <a:xfrm>
            <a:off x="7456580" y="2621226"/>
            <a:ext cx="534921" cy="433005"/>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799CA15-6EEB-8849-B608-EAFF0ECA5EAA}"/>
              </a:ext>
            </a:extLst>
          </p:cNvPr>
          <p:cNvCxnSpPr>
            <a:cxnSpLocks/>
          </p:cNvCxnSpPr>
          <p:nvPr/>
        </p:nvCxnSpPr>
        <p:spPr>
          <a:xfrm flipV="1">
            <a:off x="7263669" y="3778753"/>
            <a:ext cx="922050" cy="461000"/>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47E965AF-7106-1447-A363-90186C3FAD9A}"/>
              </a:ext>
            </a:extLst>
          </p:cNvPr>
          <p:cNvCxnSpPr>
            <a:cxnSpLocks/>
          </p:cNvCxnSpPr>
          <p:nvPr/>
        </p:nvCxnSpPr>
        <p:spPr>
          <a:xfrm flipH="1" flipV="1">
            <a:off x="6983231" y="3173700"/>
            <a:ext cx="1179037" cy="427529"/>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BB5C0070-60E7-5F43-86CC-134107329652}"/>
              </a:ext>
            </a:extLst>
          </p:cNvPr>
          <p:cNvCxnSpPr>
            <a:cxnSpLocks/>
          </p:cNvCxnSpPr>
          <p:nvPr/>
        </p:nvCxnSpPr>
        <p:spPr>
          <a:xfrm flipV="1">
            <a:off x="6615711" y="3197176"/>
            <a:ext cx="118696" cy="611942"/>
          </a:xfrm>
          <a:prstGeom prst="line">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409124E3-1C19-5441-9162-63C63318DF15}"/>
              </a:ext>
            </a:extLst>
          </p:cNvPr>
          <p:cNvSpPr txBox="1"/>
          <p:nvPr/>
        </p:nvSpPr>
        <p:spPr>
          <a:xfrm>
            <a:off x="99143" y="2091220"/>
            <a:ext cx="6192948" cy="3431709"/>
          </a:xfrm>
          <a:prstGeom prst="rect">
            <a:avLst/>
          </a:prstGeom>
          <a:noFill/>
        </p:spPr>
        <p:txBody>
          <a:bodyPr wrap="square" rtlCol="0">
            <a:spAutoFit/>
          </a:bodyPr>
          <a:lstStyle/>
          <a:p>
            <a:pPr algn="l"/>
            <a:r>
              <a:rPr lang="en-US" dirty="0">
                <a:latin typeface="+mn-lt"/>
              </a:rPr>
              <a:t>Selected miner is paid 6.25 BTC</a:t>
            </a:r>
            <a:br>
              <a:rPr lang="en-US" dirty="0">
                <a:latin typeface="+mn-lt"/>
              </a:rPr>
            </a:br>
            <a:r>
              <a:rPr lang="en-US" dirty="0">
                <a:latin typeface="+mn-lt"/>
              </a:rPr>
              <a:t>in </a:t>
            </a:r>
            <a:r>
              <a:rPr lang="en-US" b="1" dirty="0" err="1">
                <a:latin typeface="+mn-lt"/>
              </a:rPr>
              <a:t>coinbase</a:t>
            </a:r>
            <a:r>
              <a:rPr lang="en-US" b="1" dirty="0">
                <a:latin typeface="+mn-lt"/>
              </a:rPr>
              <a:t> Tx  </a:t>
            </a:r>
            <a:r>
              <a:rPr lang="en-US" dirty="0">
                <a:latin typeface="+mn-lt"/>
              </a:rPr>
              <a:t>(first Tx in the block)</a:t>
            </a:r>
          </a:p>
          <a:p>
            <a:pPr marL="342900" indent="-342900" algn="l">
              <a:spcBef>
                <a:spcPts val="1200"/>
              </a:spcBef>
              <a:buFont typeface="Arial" panose="020B0604020202020204" pitchFamily="34" charset="0"/>
              <a:buChar char="•"/>
            </a:pPr>
            <a:r>
              <a:rPr lang="en-US" dirty="0">
                <a:latin typeface="+mn-lt"/>
              </a:rPr>
              <a:t>only way new BTC is created</a:t>
            </a:r>
          </a:p>
          <a:p>
            <a:pPr marL="342900" indent="-342900" algn="l">
              <a:spcBef>
                <a:spcPts val="1200"/>
              </a:spcBef>
              <a:buFont typeface="Arial" panose="020B0604020202020204" pitchFamily="34" charset="0"/>
              <a:buChar char="•"/>
            </a:pPr>
            <a:r>
              <a:rPr lang="en-US" dirty="0">
                <a:latin typeface="+mn-lt"/>
              </a:rPr>
              <a:t>block reward halves every four years</a:t>
            </a:r>
          </a:p>
          <a:p>
            <a:pPr algn="l">
              <a:spcBef>
                <a:spcPts val="600"/>
              </a:spcBef>
            </a:pPr>
            <a:r>
              <a:rPr lang="en-US" dirty="0">
                <a:latin typeface="+mn-lt"/>
              </a:rPr>
              <a:t>	⇒  max 21M BTC  </a:t>
            </a:r>
          </a:p>
          <a:p>
            <a:pPr algn="l"/>
            <a:endParaRPr lang="en-US" dirty="0">
              <a:latin typeface="+mn-lt"/>
            </a:endParaRPr>
          </a:p>
          <a:p>
            <a:pPr algn="l"/>
            <a:r>
              <a:rPr lang="en-US" dirty="0">
                <a:latin typeface="+mn-lt"/>
              </a:rPr>
              <a:t>note:  miner chooses order of Tx in block</a:t>
            </a:r>
          </a:p>
          <a:p>
            <a:pPr marL="342900" indent="-342900" algn="l">
              <a:buFont typeface="Arial" panose="020B0604020202020204" pitchFamily="34" charset="0"/>
              <a:buChar char="•"/>
            </a:pPr>
            <a:endParaRPr lang="en-US" dirty="0">
              <a:latin typeface="+mn-lt"/>
            </a:endParaRPr>
          </a:p>
        </p:txBody>
      </p:sp>
      <p:cxnSp>
        <p:nvCxnSpPr>
          <p:cNvPr id="23" name="Straight Connector 22">
            <a:extLst>
              <a:ext uri="{FF2B5EF4-FFF2-40B4-BE49-F238E27FC236}">
                <a16:creationId xmlns:a16="http://schemas.microsoft.com/office/drawing/2014/main" id="{5B4D81E1-2C40-7E4A-9205-A37C4263F6C7}"/>
              </a:ext>
            </a:extLst>
          </p:cNvPr>
          <p:cNvCxnSpPr/>
          <p:nvPr/>
        </p:nvCxnSpPr>
        <p:spPr>
          <a:xfrm>
            <a:off x="324091" y="1388147"/>
            <a:ext cx="836270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F3C221A-6FEF-824B-B54B-23EFE4AF33BD}"/>
              </a:ext>
            </a:extLst>
          </p:cNvPr>
          <p:cNvCxnSpPr/>
          <p:nvPr/>
        </p:nvCxnSpPr>
        <p:spPr>
          <a:xfrm>
            <a:off x="324090" y="1910937"/>
            <a:ext cx="8362709" cy="0"/>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22DC6552-E1B8-4D4C-851D-132B1E993E20}"/>
              </a:ext>
            </a:extLst>
          </p:cNvPr>
          <p:cNvSpPr txBox="1"/>
          <p:nvPr/>
        </p:nvSpPr>
        <p:spPr>
          <a:xfrm>
            <a:off x="555585" y="983848"/>
            <a:ext cx="1641796" cy="461665"/>
          </a:xfrm>
          <a:prstGeom prst="rect">
            <a:avLst/>
          </a:prstGeom>
          <a:noFill/>
        </p:spPr>
        <p:txBody>
          <a:bodyPr wrap="none" rtlCol="0">
            <a:spAutoFit/>
          </a:bodyPr>
          <a:lstStyle/>
          <a:p>
            <a:r>
              <a:rPr lang="en-US" dirty="0"/>
              <a:t>blockchain</a:t>
            </a:r>
          </a:p>
        </p:txBody>
      </p:sp>
      <p:sp>
        <p:nvSpPr>
          <p:cNvPr id="26" name="Rounded Rectangular Callout 25">
            <a:extLst>
              <a:ext uri="{FF2B5EF4-FFF2-40B4-BE49-F238E27FC236}">
                <a16:creationId xmlns:a16="http://schemas.microsoft.com/office/drawing/2014/main" id="{4B6471E4-C4D5-A946-8C62-112A42D682E7}"/>
              </a:ext>
            </a:extLst>
          </p:cNvPr>
          <p:cNvSpPr/>
          <p:nvPr/>
        </p:nvSpPr>
        <p:spPr>
          <a:xfrm>
            <a:off x="7467402" y="1858495"/>
            <a:ext cx="1518946" cy="502171"/>
          </a:xfrm>
          <a:prstGeom prst="wedgeRoundRectCallout">
            <a:avLst>
              <a:gd name="adj1" fmla="val -70944"/>
              <a:gd name="adj2" fmla="val 118667"/>
              <a:gd name="adj3" fmla="val 16667"/>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dirty="0"/>
              <a:t>6.25 BTC</a:t>
            </a:r>
          </a:p>
        </p:txBody>
      </p:sp>
      <p:grpSp>
        <p:nvGrpSpPr>
          <p:cNvPr id="28" name="Group 27">
            <a:extLst>
              <a:ext uri="{FF2B5EF4-FFF2-40B4-BE49-F238E27FC236}">
                <a16:creationId xmlns:a16="http://schemas.microsoft.com/office/drawing/2014/main" id="{E2726568-3623-9948-9B95-D997E03BA274}"/>
              </a:ext>
            </a:extLst>
          </p:cNvPr>
          <p:cNvGrpSpPr/>
          <p:nvPr/>
        </p:nvGrpSpPr>
        <p:grpSpPr>
          <a:xfrm>
            <a:off x="1162782" y="1486975"/>
            <a:ext cx="1376778" cy="325714"/>
            <a:chOff x="765985" y="1493133"/>
            <a:chExt cx="1376778" cy="325714"/>
          </a:xfrm>
        </p:grpSpPr>
        <p:sp>
          <p:nvSpPr>
            <p:cNvPr id="29" name="Rectangle 28">
              <a:extLst>
                <a:ext uri="{FF2B5EF4-FFF2-40B4-BE49-F238E27FC236}">
                  <a16:creationId xmlns:a16="http://schemas.microsoft.com/office/drawing/2014/main" id="{D503C811-B689-C542-AE11-E4EB5DCAA2DF}"/>
                </a:ext>
              </a:extLst>
            </p:cNvPr>
            <p:cNvSpPr/>
            <p:nvPr/>
          </p:nvSpPr>
          <p:spPr>
            <a:xfrm>
              <a:off x="765985" y="1493133"/>
              <a:ext cx="1376778" cy="32571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094FB0F-0D1A-D542-9C08-3C9F04BA83A2}"/>
                </a:ext>
              </a:extLst>
            </p:cNvPr>
            <p:cNvSpPr/>
            <p:nvPr/>
          </p:nvSpPr>
          <p:spPr>
            <a:xfrm>
              <a:off x="832494" y="1525813"/>
              <a:ext cx="347241" cy="228654"/>
            </a:xfrm>
            <a:prstGeom prst="rect">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E9C71AB-2393-5A42-BEF9-20463FB969F2}"/>
                </a:ext>
              </a:extLst>
            </p:cNvPr>
            <p:cNvSpPr/>
            <p:nvPr/>
          </p:nvSpPr>
          <p:spPr>
            <a:xfrm>
              <a:off x="1274908" y="1525813"/>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C7267D1-F394-2245-B9E2-F25734B2DE38}"/>
                </a:ext>
              </a:extLst>
            </p:cNvPr>
            <p:cNvSpPr/>
            <p:nvPr/>
          </p:nvSpPr>
          <p:spPr>
            <a:xfrm>
              <a:off x="1717323" y="1525813"/>
              <a:ext cx="347241" cy="228654"/>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2147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5719F-48AF-E541-A3B8-0B94363CB498}"/>
              </a:ext>
            </a:extLst>
          </p:cNvPr>
          <p:cNvSpPr>
            <a:spLocks noGrp="1"/>
          </p:cNvSpPr>
          <p:nvPr>
            <p:ph type="title"/>
          </p:nvPr>
        </p:nvSpPr>
        <p:spPr/>
        <p:txBody>
          <a:bodyPr>
            <a:normAutofit fontScale="90000"/>
          </a:bodyPr>
          <a:lstStyle/>
          <a:p>
            <a:r>
              <a:rPr lang="en-US" dirty="0"/>
              <a:t>Properties (very informal)</a:t>
            </a:r>
          </a:p>
        </p:txBody>
      </p:sp>
      <p:sp>
        <p:nvSpPr>
          <p:cNvPr id="3" name="Content Placeholder 2">
            <a:extLst>
              <a:ext uri="{FF2B5EF4-FFF2-40B4-BE49-F238E27FC236}">
                <a16:creationId xmlns:a16="http://schemas.microsoft.com/office/drawing/2014/main" id="{A4FBAFD2-45F2-6B47-8FA2-6F75914C015E}"/>
              </a:ext>
            </a:extLst>
          </p:cNvPr>
          <p:cNvSpPr>
            <a:spLocks noGrp="1"/>
          </p:cNvSpPr>
          <p:nvPr>
            <p:ph idx="1"/>
          </p:nvPr>
        </p:nvSpPr>
        <p:spPr>
          <a:xfrm>
            <a:off x="268014" y="1200151"/>
            <a:ext cx="8749862" cy="3818430"/>
          </a:xfrm>
        </p:spPr>
        <p:txBody>
          <a:bodyPr>
            <a:normAutofit/>
          </a:bodyPr>
          <a:lstStyle/>
          <a:p>
            <a:pPr marL="400050" lvl="1" indent="0">
              <a:spcBef>
                <a:spcPts val="2976"/>
              </a:spcBef>
              <a:buNone/>
            </a:pPr>
            <a:r>
              <a:rPr lang="en-US" sz="2400" b="1" dirty="0"/>
              <a:t>Persistence</a:t>
            </a:r>
            <a:r>
              <a:rPr lang="en-US" sz="2400" dirty="0"/>
              <a:t>:  </a:t>
            </a:r>
          </a:p>
          <a:p>
            <a:pPr lvl="1"/>
            <a:r>
              <a:rPr lang="en-US" sz="2400" dirty="0"/>
              <a:t>to remove a block, need to convince 51% of mining power </a:t>
            </a:r>
            <a:r>
              <a:rPr lang="en-US" b="1" dirty="0"/>
              <a:t>*</a:t>
            </a:r>
            <a:endParaRPr lang="en-US" sz="2400" dirty="0"/>
          </a:p>
          <a:p>
            <a:pPr marL="400050" lvl="1" indent="0">
              <a:spcBef>
                <a:spcPts val="2976"/>
              </a:spcBef>
              <a:buNone/>
            </a:pPr>
            <a:r>
              <a:rPr lang="en-US" sz="2400" b="1" dirty="0"/>
              <a:t>Liveness</a:t>
            </a:r>
            <a:r>
              <a:rPr lang="en-US" sz="2400" dirty="0"/>
              <a:t>:  </a:t>
            </a:r>
          </a:p>
          <a:p>
            <a:pPr lvl="1"/>
            <a:r>
              <a:rPr lang="en-US" sz="2400" dirty="0"/>
              <a:t>to block a Tx from being posted, need to convince 51% of </a:t>
            </a:r>
            <a:br>
              <a:rPr lang="en-US" sz="2400" dirty="0"/>
            </a:br>
            <a:r>
              <a:rPr lang="en-US" sz="2400" dirty="0"/>
              <a:t>mining power</a:t>
            </a:r>
            <a:r>
              <a:rPr lang="en-US" sz="2400" b="1" dirty="0"/>
              <a:t> **</a:t>
            </a:r>
          </a:p>
          <a:p>
            <a:pPr marL="457200" lvl="1" indent="0">
              <a:buNone/>
            </a:pPr>
            <a:r>
              <a:rPr lang="en-US" sz="2400" b="1" dirty="0"/>
              <a:t>			</a:t>
            </a:r>
            <a:r>
              <a:rPr lang="en-US" sz="2000" dirty="0"/>
              <a:t>(some sub 50% censorship attacks, such as feather forks)</a:t>
            </a:r>
            <a:endParaRPr lang="en-US" sz="2400" dirty="0"/>
          </a:p>
        </p:txBody>
      </p:sp>
    </p:spTree>
    <p:extLst>
      <p:ext uri="{BB962C8B-B14F-4D97-AF65-F5344CB8AC3E}">
        <p14:creationId xmlns:p14="http://schemas.microsoft.com/office/powerpoint/2010/main" val="294386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05E6D-858D-094A-AAD9-A4544F679AD4}"/>
              </a:ext>
            </a:extLst>
          </p:cNvPr>
          <p:cNvSpPr>
            <a:spLocks noGrp="1"/>
          </p:cNvSpPr>
          <p:nvPr>
            <p:ph type="title"/>
          </p:nvPr>
        </p:nvSpPr>
        <p:spPr>
          <a:xfrm>
            <a:off x="457200" y="215483"/>
            <a:ext cx="8229600" cy="623097"/>
          </a:xfrm>
        </p:spPr>
        <p:txBody>
          <a:bodyPr>
            <a:noAutofit/>
          </a:bodyPr>
          <a:lstStyle/>
          <a:p>
            <a:pPr marL="0" indent="0">
              <a:buNone/>
            </a:pPr>
            <a:r>
              <a:rPr lang="en-US" sz="2400" dirty="0"/>
              <a:t>Bitcoin blockchain:  a sequence of block headers, 80 bytes each</a:t>
            </a:r>
          </a:p>
        </p:txBody>
      </p:sp>
      <p:sp>
        <p:nvSpPr>
          <p:cNvPr id="4" name="Rectangle 3">
            <a:extLst>
              <a:ext uri="{FF2B5EF4-FFF2-40B4-BE49-F238E27FC236}">
                <a16:creationId xmlns:a16="http://schemas.microsoft.com/office/drawing/2014/main" id="{9905FBEC-FDDB-934D-8601-D2420A752129}"/>
              </a:ext>
            </a:extLst>
          </p:cNvPr>
          <p:cNvSpPr/>
          <p:nvPr/>
        </p:nvSpPr>
        <p:spPr>
          <a:xfrm>
            <a:off x="126120" y="1495810"/>
            <a:ext cx="1135118" cy="2306899"/>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6258992-6F79-6F43-B488-DCC7CE1F8429}"/>
              </a:ext>
            </a:extLst>
          </p:cNvPr>
          <p:cNvSpPr txBox="1"/>
          <p:nvPr/>
        </p:nvSpPr>
        <p:spPr>
          <a:xfrm>
            <a:off x="114640" y="885366"/>
            <a:ext cx="1107034" cy="690638"/>
          </a:xfrm>
          <a:prstGeom prst="rect">
            <a:avLst/>
          </a:prstGeom>
          <a:noFill/>
        </p:spPr>
        <p:txBody>
          <a:bodyPr wrap="none" rtlCol="0">
            <a:spAutoFit/>
          </a:bodyPr>
          <a:lstStyle/>
          <a:p>
            <a:pPr algn="ctr">
              <a:lnSpc>
                <a:spcPct val="80000"/>
              </a:lnSpc>
            </a:pPr>
            <a:r>
              <a:rPr lang="en-US" dirty="0">
                <a:latin typeface="+mn-lt"/>
              </a:rPr>
              <a:t>genesis</a:t>
            </a:r>
            <a:br>
              <a:rPr lang="en-US" dirty="0">
                <a:latin typeface="+mn-lt"/>
              </a:rPr>
            </a:br>
            <a:r>
              <a:rPr lang="en-US" dirty="0">
                <a:latin typeface="+mn-lt"/>
              </a:rPr>
              <a:t>block</a:t>
            </a:r>
          </a:p>
        </p:txBody>
      </p:sp>
      <p:grpSp>
        <p:nvGrpSpPr>
          <p:cNvPr id="126" name="Group 125">
            <a:extLst>
              <a:ext uri="{FF2B5EF4-FFF2-40B4-BE49-F238E27FC236}">
                <a16:creationId xmlns:a16="http://schemas.microsoft.com/office/drawing/2014/main" id="{A803B7A7-504C-FF44-9A3C-0FBE832ECFC6}"/>
              </a:ext>
            </a:extLst>
          </p:cNvPr>
          <p:cNvGrpSpPr/>
          <p:nvPr/>
        </p:nvGrpSpPr>
        <p:grpSpPr>
          <a:xfrm>
            <a:off x="262738" y="1008993"/>
            <a:ext cx="4478218" cy="4009588"/>
            <a:chOff x="262738" y="914397"/>
            <a:chExt cx="4478218" cy="4009588"/>
          </a:xfrm>
        </p:grpSpPr>
        <p:sp>
          <p:nvSpPr>
            <p:cNvPr id="10" name="Rectangle 9">
              <a:extLst>
                <a:ext uri="{FF2B5EF4-FFF2-40B4-BE49-F238E27FC236}">
                  <a16:creationId xmlns:a16="http://schemas.microsoft.com/office/drawing/2014/main" id="{B7D3B48A-1AE2-4C4F-80A0-429BC9628C8F}"/>
                </a:ext>
              </a:extLst>
            </p:cNvPr>
            <p:cNvSpPr/>
            <p:nvPr/>
          </p:nvSpPr>
          <p:spPr>
            <a:xfrm>
              <a:off x="2175638" y="1384023"/>
              <a:ext cx="1157044" cy="229488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9C9A335-6922-D440-91EB-B50D4F2C6F53}"/>
                </a:ext>
              </a:extLst>
            </p:cNvPr>
            <p:cNvSpPr txBox="1"/>
            <p:nvPr/>
          </p:nvSpPr>
          <p:spPr>
            <a:xfrm>
              <a:off x="2175638" y="1384023"/>
              <a:ext cx="2565318" cy="2308324"/>
            </a:xfrm>
            <a:prstGeom prst="rect">
              <a:avLst/>
            </a:prstGeom>
            <a:noFill/>
          </p:spPr>
          <p:txBody>
            <a:bodyPr wrap="none" rtlCol="0">
              <a:spAutoFit/>
            </a:bodyPr>
            <a:lstStyle/>
            <a:p>
              <a:pPr algn="l">
                <a:tabLst>
                  <a:tab pos="1128713" algn="l"/>
                </a:tabLst>
              </a:pPr>
              <a:r>
                <a:rPr lang="en-US" dirty="0">
                  <a:latin typeface="+mn-lt"/>
                </a:rPr>
                <a:t>version	(4 bytes)</a:t>
              </a:r>
            </a:p>
            <a:p>
              <a:pPr algn="l">
                <a:tabLst>
                  <a:tab pos="1128713" algn="l"/>
                </a:tabLst>
              </a:pPr>
              <a:r>
                <a:rPr lang="en-US" b="1" dirty="0" err="1">
                  <a:latin typeface="+mn-lt"/>
                </a:rPr>
                <a:t>prev</a:t>
              </a:r>
              <a:r>
                <a:rPr lang="en-US" dirty="0">
                  <a:latin typeface="+mn-lt"/>
                </a:rPr>
                <a:t>	(32 bytes)</a:t>
              </a:r>
            </a:p>
            <a:p>
              <a:pPr algn="l">
                <a:tabLst>
                  <a:tab pos="1128713" algn="l"/>
                </a:tabLst>
              </a:pPr>
              <a:r>
                <a:rPr lang="en-US" dirty="0">
                  <a:latin typeface="+mn-lt"/>
                </a:rPr>
                <a:t>time	(4 bytes)</a:t>
              </a:r>
            </a:p>
            <a:p>
              <a:pPr algn="l">
                <a:tabLst>
                  <a:tab pos="1128713" algn="l"/>
                </a:tabLst>
              </a:pPr>
              <a:r>
                <a:rPr lang="en-US" dirty="0">
                  <a:latin typeface="+mn-lt"/>
                </a:rPr>
                <a:t>bits	(4 bytes)</a:t>
              </a:r>
            </a:p>
            <a:p>
              <a:pPr algn="l">
                <a:tabLst>
                  <a:tab pos="1128713" algn="l"/>
                </a:tabLst>
              </a:pPr>
              <a:r>
                <a:rPr lang="en-US" dirty="0">
                  <a:latin typeface="+mn-lt"/>
                </a:rPr>
                <a:t>nonce	(4 bytes)</a:t>
              </a:r>
            </a:p>
            <a:p>
              <a:pPr algn="l">
                <a:tabLst>
                  <a:tab pos="1128713" algn="l"/>
                </a:tabLst>
              </a:pPr>
              <a:r>
                <a:rPr lang="en-US" b="1" dirty="0">
                  <a:latin typeface="+mn-lt"/>
                </a:rPr>
                <a:t>Tx root</a:t>
              </a:r>
              <a:r>
                <a:rPr lang="en-US" dirty="0">
                  <a:latin typeface="+mn-lt"/>
                </a:rPr>
                <a:t>	(32 bytes)</a:t>
              </a:r>
            </a:p>
          </p:txBody>
        </p:sp>
        <p:cxnSp>
          <p:nvCxnSpPr>
            <p:cNvPr id="8" name="Straight Connector 7">
              <a:extLst>
                <a:ext uri="{FF2B5EF4-FFF2-40B4-BE49-F238E27FC236}">
                  <a16:creationId xmlns:a16="http://schemas.microsoft.com/office/drawing/2014/main" id="{96F28565-A613-1C40-AB4A-C4482E1732B6}"/>
                </a:ext>
              </a:extLst>
            </p:cNvPr>
            <p:cNvCxnSpPr/>
            <p:nvPr/>
          </p:nvCxnSpPr>
          <p:spPr>
            <a:xfrm>
              <a:off x="3389582" y="3678903"/>
              <a:ext cx="1182414"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63D13C24-5D35-564C-A9DA-3D997450819D}"/>
                </a:ext>
              </a:extLst>
            </p:cNvPr>
            <p:cNvSpPr txBox="1"/>
            <p:nvPr/>
          </p:nvSpPr>
          <p:spPr>
            <a:xfrm>
              <a:off x="3332682" y="3708113"/>
              <a:ext cx="1239314" cy="461665"/>
            </a:xfrm>
            <a:prstGeom prst="rect">
              <a:avLst/>
            </a:prstGeom>
            <a:noFill/>
          </p:spPr>
          <p:txBody>
            <a:bodyPr wrap="none" rtlCol="0">
              <a:spAutoFit/>
            </a:bodyPr>
            <a:lstStyle/>
            <a:p>
              <a:pPr algn="l"/>
              <a:r>
                <a:rPr lang="en-US" dirty="0">
                  <a:latin typeface="+mn-lt"/>
                </a:rPr>
                <a:t>80 bytes</a:t>
              </a:r>
            </a:p>
          </p:txBody>
        </p:sp>
        <p:sp>
          <p:nvSpPr>
            <p:cNvPr id="11" name="Triangle 10">
              <a:extLst>
                <a:ext uri="{FF2B5EF4-FFF2-40B4-BE49-F238E27FC236}">
                  <a16:creationId xmlns:a16="http://schemas.microsoft.com/office/drawing/2014/main" id="{7B98F414-8C0D-8C45-813F-68FF4E497ABA}"/>
                </a:ext>
              </a:extLst>
            </p:cNvPr>
            <p:cNvSpPr/>
            <p:nvPr/>
          </p:nvSpPr>
          <p:spPr>
            <a:xfrm>
              <a:off x="1513486" y="3724381"/>
              <a:ext cx="2285999" cy="1199604"/>
            </a:xfrm>
            <a:prstGeom prst="triangl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BB75DD-2D4C-4849-A32A-CB935011BEC3}"/>
                </a:ext>
              </a:extLst>
            </p:cNvPr>
            <p:cNvSpPr/>
            <p:nvPr/>
          </p:nvSpPr>
          <p:spPr>
            <a:xfrm>
              <a:off x="1847642" y="4630438"/>
              <a:ext cx="178675" cy="213540"/>
            </a:xfrm>
            <a:prstGeom prst="rect">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4CF2071-F024-7B40-81F0-8E709DE1E78B}"/>
                </a:ext>
              </a:extLst>
            </p:cNvPr>
            <p:cNvSpPr/>
            <p:nvPr/>
          </p:nvSpPr>
          <p:spPr>
            <a:xfrm>
              <a:off x="3288037" y="4630438"/>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B27EAA-436E-EF4B-97E8-F9E724A5EDE0}"/>
                </a:ext>
              </a:extLst>
            </p:cNvPr>
            <p:cNvSpPr/>
            <p:nvPr/>
          </p:nvSpPr>
          <p:spPr>
            <a:xfrm>
              <a:off x="2135721" y="4630438"/>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13CAD8C-8E37-2949-9907-D2056EB1E69C}"/>
                </a:ext>
              </a:extLst>
            </p:cNvPr>
            <p:cNvSpPr/>
            <p:nvPr/>
          </p:nvSpPr>
          <p:spPr>
            <a:xfrm>
              <a:off x="2711879" y="4630438"/>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561663-1A9A-DE4B-B928-812B62C95879}"/>
                </a:ext>
              </a:extLst>
            </p:cNvPr>
            <p:cNvSpPr/>
            <p:nvPr/>
          </p:nvSpPr>
          <p:spPr>
            <a:xfrm>
              <a:off x="2423800" y="4630438"/>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51AA2CA-920D-3648-AC34-5B07CD65B9B9}"/>
                </a:ext>
              </a:extLst>
            </p:cNvPr>
            <p:cNvSpPr txBox="1"/>
            <p:nvPr/>
          </p:nvSpPr>
          <p:spPr>
            <a:xfrm>
              <a:off x="2397895" y="914397"/>
              <a:ext cx="647934" cy="461665"/>
            </a:xfrm>
            <a:prstGeom prst="rect">
              <a:avLst/>
            </a:prstGeom>
            <a:noFill/>
          </p:spPr>
          <p:txBody>
            <a:bodyPr wrap="none" rtlCol="0">
              <a:spAutoFit/>
            </a:bodyPr>
            <a:lstStyle/>
            <a:p>
              <a:pPr algn="l"/>
              <a:r>
                <a:rPr lang="en-US" dirty="0">
                  <a:latin typeface="+mn-lt"/>
                </a:rPr>
                <a:t>BH</a:t>
              </a:r>
              <a:r>
                <a:rPr lang="en-US" baseline="-25000" dirty="0">
                  <a:latin typeface="+mn-lt"/>
                </a:rPr>
                <a:t>1</a:t>
              </a:r>
            </a:p>
          </p:txBody>
        </p:sp>
        <p:cxnSp>
          <p:nvCxnSpPr>
            <p:cNvPr id="23" name="Straight Connector 22">
              <a:extLst>
                <a:ext uri="{FF2B5EF4-FFF2-40B4-BE49-F238E27FC236}">
                  <a16:creationId xmlns:a16="http://schemas.microsoft.com/office/drawing/2014/main" id="{A6D71439-DD36-234F-B93A-D857263A6592}"/>
                </a:ext>
              </a:extLst>
            </p:cNvPr>
            <p:cNvCxnSpPr>
              <a:cxnSpLocks/>
            </p:cNvCxnSpPr>
            <p:nvPr/>
          </p:nvCxnSpPr>
          <p:spPr>
            <a:xfrm flipV="1">
              <a:off x="1945272" y="4349894"/>
              <a:ext cx="286154" cy="271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3956264-3668-C040-B41D-17C4D7ACE5A0}"/>
                </a:ext>
              </a:extLst>
            </p:cNvPr>
            <p:cNvCxnSpPr/>
            <p:nvPr/>
          </p:nvCxnSpPr>
          <p:spPr>
            <a:xfrm flipV="1">
              <a:off x="2491870" y="4329971"/>
              <a:ext cx="222258" cy="30625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E8B30F1-F89B-7240-9324-ADA64527F658}"/>
                </a:ext>
              </a:extLst>
            </p:cNvPr>
            <p:cNvCxnSpPr>
              <a:cxnSpLocks/>
            </p:cNvCxnSpPr>
            <p:nvPr/>
          </p:nvCxnSpPr>
          <p:spPr>
            <a:xfrm flipH="1" flipV="1">
              <a:off x="2242820" y="4332398"/>
              <a:ext cx="17500" cy="28876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EE10937-E9E4-0842-A3DE-7A71925E0033}"/>
                </a:ext>
              </a:extLst>
            </p:cNvPr>
            <p:cNvCxnSpPr>
              <a:cxnSpLocks/>
            </p:cNvCxnSpPr>
            <p:nvPr/>
          </p:nvCxnSpPr>
          <p:spPr>
            <a:xfrm flipH="1" flipV="1">
              <a:off x="2730046" y="4335916"/>
              <a:ext cx="59371" cy="3009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B68AB84-DD27-B943-9201-5849B3FDFB9A}"/>
                </a:ext>
              </a:extLst>
            </p:cNvPr>
            <p:cNvCxnSpPr>
              <a:cxnSpLocks/>
            </p:cNvCxnSpPr>
            <p:nvPr/>
          </p:nvCxnSpPr>
          <p:spPr>
            <a:xfrm flipV="1">
              <a:off x="2231426" y="4034271"/>
              <a:ext cx="237198" cy="31562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07AF4F6-4430-B94E-A4E7-7E04BFF7F9D4}"/>
                </a:ext>
              </a:extLst>
            </p:cNvPr>
            <p:cNvCxnSpPr>
              <a:cxnSpLocks/>
            </p:cNvCxnSpPr>
            <p:nvPr/>
          </p:nvCxnSpPr>
          <p:spPr>
            <a:xfrm flipH="1" flipV="1">
              <a:off x="2668728" y="3901299"/>
              <a:ext cx="365376" cy="431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9FCF7CA5-D679-454B-B7CC-FC13E783592F}"/>
                </a:ext>
              </a:extLst>
            </p:cNvPr>
            <p:cNvCxnSpPr>
              <a:cxnSpLocks/>
            </p:cNvCxnSpPr>
            <p:nvPr/>
          </p:nvCxnSpPr>
          <p:spPr>
            <a:xfrm flipH="1" flipV="1">
              <a:off x="2487507" y="4042212"/>
              <a:ext cx="204534" cy="290186"/>
            </a:xfrm>
            <a:prstGeom prst="line">
              <a:avLst/>
            </a:prstGeom>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77BE8C83-BC76-5844-862F-9C5C17D82CF8}"/>
                </a:ext>
              </a:extLst>
            </p:cNvPr>
            <p:cNvSpPr/>
            <p:nvPr/>
          </p:nvSpPr>
          <p:spPr>
            <a:xfrm>
              <a:off x="2999958" y="4630438"/>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69024605-3A5D-654E-A2F6-8D1DE504A4BB}"/>
                </a:ext>
              </a:extLst>
            </p:cNvPr>
            <p:cNvCxnSpPr>
              <a:cxnSpLocks/>
            </p:cNvCxnSpPr>
            <p:nvPr/>
          </p:nvCxnSpPr>
          <p:spPr>
            <a:xfrm flipH="1" flipV="1">
              <a:off x="3032852" y="4341480"/>
              <a:ext cx="31968" cy="271454"/>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01CE466-2C17-A54C-AA38-D1C1C3FAAEF8}"/>
                </a:ext>
              </a:extLst>
            </p:cNvPr>
            <p:cNvCxnSpPr>
              <a:cxnSpLocks/>
            </p:cNvCxnSpPr>
            <p:nvPr/>
          </p:nvCxnSpPr>
          <p:spPr>
            <a:xfrm flipH="1" flipV="1">
              <a:off x="3032852" y="4341480"/>
              <a:ext cx="329516" cy="272087"/>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BBA842D7-7575-844C-A7CF-39C660D1DDC5}"/>
                </a:ext>
              </a:extLst>
            </p:cNvPr>
            <p:cNvCxnSpPr>
              <a:cxnSpLocks/>
            </p:cNvCxnSpPr>
            <p:nvPr/>
          </p:nvCxnSpPr>
          <p:spPr>
            <a:xfrm flipV="1">
              <a:off x="2487507" y="3905504"/>
              <a:ext cx="166307" cy="120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B9BFA8F-4BAE-4A49-9DAB-DEF4EBA55A40}"/>
                </a:ext>
              </a:extLst>
            </p:cNvPr>
            <p:cNvCxnSpPr>
              <a:cxnSpLocks/>
            </p:cNvCxnSpPr>
            <p:nvPr/>
          </p:nvCxnSpPr>
          <p:spPr>
            <a:xfrm flipH="1" flipV="1">
              <a:off x="2647697" y="3591096"/>
              <a:ext cx="21031" cy="308901"/>
            </a:xfrm>
            <a:prstGeom prst="line">
              <a:avLst/>
            </a:prstGeom>
          </p:spPr>
          <p:style>
            <a:lnRef idx="2">
              <a:schemeClr val="accent1"/>
            </a:lnRef>
            <a:fillRef idx="0">
              <a:schemeClr val="accent1"/>
            </a:fillRef>
            <a:effectRef idx="1">
              <a:schemeClr val="accent1"/>
            </a:effectRef>
            <a:fontRef idx="minor">
              <a:schemeClr val="tx1"/>
            </a:fontRef>
          </p:style>
        </p:cxnSp>
        <p:sp>
          <p:nvSpPr>
            <p:cNvPr id="61" name="Rectangular Callout 60">
              <a:extLst>
                <a:ext uri="{FF2B5EF4-FFF2-40B4-BE49-F238E27FC236}">
                  <a16:creationId xmlns:a16="http://schemas.microsoft.com/office/drawing/2014/main" id="{2624483D-CF83-FF4E-A43C-FAE32186367D}"/>
                </a:ext>
              </a:extLst>
            </p:cNvPr>
            <p:cNvSpPr/>
            <p:nvPr/>
          </p:nvSpPr>
          <p:spPr>
            <a:xfrm>
              <a:off x="262738" y="4197347"/>
              <a:ext cx="1349492" cy="237013"/>
            </a:xfrm>
            <a:prstGeom prst="wedgeRectCallout">
              <a:avLst>
                <a:gd name="adj1" fmla="val 65957"/>
                <a:gd name="adj2" fmla="val 162980"/>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err="1"/>
                <a:t>coinbase</a:t>
              </a:r>
              <a:r>
                <a:rPr lang="en-US" sz="1800" dirty="0"/>
                <a:t> Tx</a:t>
              </a:r>
            </a:p>
          </p:txBody>
        </p:sp>
        <p:sp>
          <p:nvSpPr>
            <p:cNvPr id="62" name="Right Brace 61">
              <a:extLst>
                <a:ext uri="{FF2B5EF4-FFF2-40B4-BE49-F238E27FC236}">
                  <a16:creationId xmlns:a16="http://schemas.microsoft.com/office/drawing/2014/main" id="{25C87609-7A1C-314B-AECA-32542B3FB4CF}"/>
                </a:ext>
              </a:extLst>
            </p:cNvPr>
            <p:cNvSpPr/>
            <p:nvPr/>
          </p:nvSpPr>
          <p:spPr>
            <a:xfrm>
              <a:off x="1346408" y="1401214"/>
              <a:ext cx="167078" cy="2277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4" name="Elbow Connector 63">
              <a:extLst>
                <a:ext uri="{FF2B5EF4-FFF2-40B4-BE49-F238E27FC236}">
                  <a16:creationId xmlns:a16="http://schemas.microsoft.com/office/drawing/2014/main" id="{2C9768D9-33F3-B84E-A6DA-45B1F28AD545}"/>
                </a:ext>
              </a:extLst>
            </p:cNvPr>
            <p:cNvCxnSpPr/>
            <p:nvPr/>
          </p:nvCxnSpPr>
          <p:spPr>
            <a:xfrm flipV="1">
              <a:off x="1513486" y="2017604"/>
              <a:ext cx="662152" cy="520581"/>
            </a:xfrm>
            <a:prstGeom prst="bentConnector3">
              <a:avLst>
                <a:gd name="adj1" fmla="val 35714"/>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B5F9B3DA-C34E-6046-AEED-068AE99ECB70}"/>
                </a:ext>
              </a:extLst>
            </p:cNvPr>
            <p:cNvSpPr txBox="1"/>
            <p:nvPr/>
          </p:nvSpPr>
          <p:spPr>
            <a:xfrm>
              <a:off x="1559953" y="1654073"/>
              <a:ext cx="377026" cy="461665"/>
            </a:xfrm>
            <a:prstGeom prst="rect">
              <a:avLst/>
            </a:prstGeom>
            <a:noFill/>
          </p:spPr>
          <p:txBody>
            <a:bodyPr wrap="none" rtlCol="0">
              <a:spAutoFit/>
            </a:bodyPr>
            <a:lstStyle/>
            <a:p>
              <a:pPr algn="l"/>
              <a:r>
                <a:rPr lang="en-US" dirty="0">
                  <a:latin typeface="+mn-lt"/>
                </a:rPr>
                <a:t>H</a:t>
              </a:r>
            </a:p>
          </p:txBody>
        </p:sp>
      </p:grpSp>
      <p:grpSp>
        <p:nvGrpSpPr>
          <p:cNvPr id="130" name="Group 129">
            <a:extLst>
              <a:ext uri="{FF2B5EF4-FFF2-40B4-BE49-F238E27FC236}">
                <a16:creationId xmlns:a16="http://schemas.microsoft.com/office/drawing/2014/main" id="{445C649E-0487-8040-A6C2-02A7BCAE0109}"/>
              </a:ext>
            </a:extLst>
          </p:cNvPr>
          <p:cNvGrpSpPr/>
          <p:nvPr/>
        </p:nvGrpSpPr>
        <p:grpSpPr>
          <a:xfrm>
            <a:off x="3785426" y="989353"/>
            <a:ext cx="3506889" cy="3967467"/>
            <a:chOff x="3785426" y="894757"/>
            <a:chExt cx="3506889" cy="3967467"/>
          </a:xfrm>
        </p:grpSpPr>
        <p:grpSp>
          <p:nvGrpSpPr>
            <p:cNvPr id="127" name="Group 126">
              <a:extLst>
                <a:ext uri="{FF2B5EF4-FFF2-40B4-BE49-F238E27FC236}">
                  <a16:creationId xmlns:a16="http://schemas.microsoft.com/office/drawing/2014/main" id="{7EB4F41A-84DC-0C41-8FF9-29AB3D6B0C1E}"/>
                </a:ext>
              </a:extLst>
            </p:cNvPr>
            <p:cNvGrpSpPr/>
            <p:nvPr/>
          </p:nvGrpSpPr>
          <p:grpSpPr>
            <a:xfrm>
              <a:off x="3785426" y="894757"/>
              <a:ext cx="3506889" cy="3967467"/>
              <a:chOff x="3848490" y="894757"/>
              <a:chExt cx="3506889" cy="3967467"/>
            </a:xfrm>
          </p:grpSpPr>
          <p:sp>
            <p:nvSpPr>
              <p:cNvPr id="67" name="Rectangle 66">
                <a:extLst>
                  <a:ext uri="{FF2B5EF4-FFF2-40B4-BE49-F238E27FC236}">
                    <a16:creationId xmlns:a16="http://schemas.microsoft.com/office/drawing/2014/main" id="{EC093A47-D76E-674A-B80D-8951859EFA54}"/>
                  </a:ext>
                </a:extLst>
              </p:cNvPr>
              <p:cNvSpPr/>
              <p:nvPr/>
            </p:nvSpPr>
            <p:spPr>
              <a:xfrm>
                <a:off x="5510808" y="1322262"/>
                <a:ext cx="1157044" cy="229488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A0B10A1C-0CF4-B544-B5CD-C76A36A803DE}"/>
                  </a:ext>
                </a:extLst>
              </p:cNvPr>
              <p:cNvSpPr txBox="1"/>
              <p:nvPr/>
            </p:nvSpPr>
            <p:spPr>
              <a:xfrm>
                <a:off x="5510808" y="1322262"/>
                <a:ext cx="1186730" cy="2308324"/>
              </a:xfrm>
              <a:prstGeom prst="rect">
                <a:avLst/>
              </a:prstGeom>
              <a:noFill/>
            </p:spPr>
            <p:txBody>
              <a:bodyPr wrap="square" rtlCol="0">
                <a:spAutoFit/>
              </a:bodyPr>
              <a:lstStyle/>
              <a:p>
                <a:pPr algn="l">
                  <a:tabLst>
                    <a:tab pos="1128713" algn="l"/>
                  </a:tabLst>
                </a:pPr>
                <a:endParaRPr lang="en-US" dirty="0">
                  <a:latin typeface="+mn-lt"/>
                </a:endParaRPr>
              </a:p>
              <a:p>
                <a:pPr algn="l">
                  <a:tabLst>
                    <a:tab pos="1128713" algn="l"/>
                  </a:tabLst>
                </a:pPr>
                <a:r>
                  <a:rPr lang="en-US" b="1" dirty="0" err="1">
                    <a:latin typeface="+mn-lt"/>
                  </a:rPr>
                  <a:t>prev</a:t>
                </a:r>
                <a:endParaRPr lang="en-US" b="1" dirty="0">
                  <a:latin typeface="+mn-lt"/>
                </a:endParaRPr>
              </a:p>
              <a:p>
                <a:pPr algn="l">
                  <a:tabLst>
                    <a:tab pos="1128713" algn="l"/>
                  </a:tabLst>
                </a:pPr>
                <a:endParaRPr lang="en-US" dirty="0">
                  <a:latin typeface="+mn-lt"/>
                </a:endParaRPr>
              </a:p>
              <a:p>
                <a:pPr algn="l">
                  <a:tabLst>
                    <a:tab pos="1128713" algn="l"/>
                  </a:tabLst>
                </a:pPr>
                <a:endParaRPr lang="en-US" dirty="0">
                  <a:latin typeface="+mn-lt"/>
                </a:endParaRPr>
              </a:p>
              <a:p>
                <a:pPr algn="l">
                  <a:tabLst>
                    <a:tab pos="1128713" algn="l"/>
                  </a:tabLst>
                </a:pPr>
                <a:endParaRPr lang="en-US" dirty="0">
                  <a:latin typeface="+mn-lt"/>
                </a:endParaRPr>
              </a:p>
              <a:p>
                <a:pPr algn="l">
                  <a:tabLst>
                    <a:tab pos="1128713" algn="l"/>
                  </a:tabLst>
                </a:pPr>
                <a:r>
                  <a:rPr lang="en-US" b="1" dirty="0">
                    <a:latin typeface="+mn-lt"/>
                  </a:rPr>
                  <a:t>Tx root</a:t>
                </a:r>
              </a:p>
            </p:txBody>
          </p:sp>
          <p:sp>
            <p:nvSpPr>
              <p:cNvPr id="71" name="Triangle 70">
                <a:extLst>
                  <a:ext uri="{FF2B5EF4-FFF2-40B4-BE49-F238E27FC236}">
                    <a16:creationId xmlns:a16="http://schemas.microsoft.com/office/drawing/2014/main" id="{2A5EF9CF-34CE-B14C-8E9F-0B25324FBD54}"/>
                  </a:ext>
                </a:extLst>
              </p:cNvPr>
              <p:cNvSpPr/>
              <p:nvPr/>
            </p:nvSpPr>
            <p:spPr>
              <a:xfrm>
                <a:off x="5069380" y="3662620"/>
                <a:ext cx="2285999" cy="1199604"/>
              </a:xfrm>
              <a:prstGeom prst="triangl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FAA2B07E-165C-BD41-B63D-625294DD13E2}"/>
                  </a:ext>
                </a:extLst>
              </p:cNvPr>
              <p:cNvSpPr/>
              <p:nvPr/>
            </p:nvSpPr>
            <p:spPr>
              <a:xfrm>
                <a:off x="5403536" y="4568677"/>
                <a:ext cx="178675" cy="213540"/>
              </a:xfrm>
              <a:prstGeom prst="rect">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348F71B-8A4A-EC4D-A323-24E684F87805}"/>
                  </a:ext>
                </a:extLst>
              </p:cNvPr>
              <p:cNvSpPr/>
              <p:nvPr/>
            </p:nvSpPr>
            <p:spPr>
              <a:xfrm>
                <a:off x="6843931" y="4568677"/>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CC0184F-1C59-8C49-A9B5-1C84F57CCC1F}"/>
                  </a:ext>
                </a:extLst>
              </p:cNvPr>
              <p:cNvSpPr/>
              <p:nvPr/>
            </p:nvSpPr>
            <p:spPr>
              <a:xfrm>
                <a:off x="5691615" y="4568677"/>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23264A2-EDA9-4B46-BCE6-00ADF872BA19}"/>
                  </a:ext>
                </a:extLst>
              </p:cNvPr>
              <p:cNvSpPr/>
              <p:nvPr/>
            </p:nvSpPr>
            <p:spPr>
              <a:xfrm>
                <a:off x="6267773" y="4568677"/>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EBC7157B-706B-944A-BFD6-7F78D1098047}"/>
                  </a:ext>
                </a:extLst>
              </p:cNvPr>
              <p:cNvSpPr/>
              <p:nvPr/>
            </p:nvSpPr>
            <p:spPr>
              <a:xfrm>
                <a:off x="5979694" y="4568677"/>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B3A1D6A4-EE15-EB42-9DAC-D622500D27C8}"/>
                  </a:ext>
                </a:extLst>
              </p:cNvPr>
              <p:cNvCxnSpPr>
                <a:cxnSpLocks/>
              </p:cNvCxnSpPr>
              <p:nvPr/>
            </p:nvCxnSpPr>
            <p:spPr>
              <a:xfrm flipV="1">
                <a:off x="5501166" y="4288133"/>
                <a:ext cx="286154" cy="271273"/>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CCDF4694-E01F-EA44-BCB6-EC7AD4E32997}"/>
                  </a:ext>
                </a:extLst>
              </p:cNvPr>
              <p:cNvCxnSpPr/>
              <p:nvPr/>
            </p:nvCxnSpPr>
            <p:spPr>
              <a:xfrm flipV="1">
                <a:off x="6047764" y="4268210"/>
                <a:ext cx="222258" cy="306255"/>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4A9946D2-5B63-E049-9FF2-BE66EE6B32CD}"/>
                  </a:ext>
                </a:extLst>
              </p:cNvPr>
              <p:cNvCxnSpPr>
                <a:cxnSpLocks/>
              </p:cNvCxnSpPr>
              <p:nvPr/>
            </p:nvCxnSpPr>
            <p:spPr>
              <a:xfrm flipH="1" flipV="1">
                <a:off x="5798714" y="4270637"/>
                <a:ext cx="17500" cy="288769"/>
              </a:xfrm>
              <a:prstGeom prst="line">
                <a:avLst/>
              </a:prstGeom>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C40AC0E2-A70D-F543-95AA-F00AD970A8C0}"/>
                  </a:ext>
                </a:extLst>
              </p:cNvPr>
              <p:cNvCxnSpPr>
                <a:cxnSpLocks/>
              </p:cNvCxnSpPr>
              <p:nvPr/>
            </p:nvCxnSpPr>
            <p:spPr>
              <a:xfrm flipH="1" flipV="1">
                <a:off x="6285940" y="4274155"/>
                <a:ext cx="59371" cy="300943"/>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AEE37BBA-73B9-E84C-9EA9-AAEB4E26B531}"/>
                  </a:ext>
                </a:extLst>
              </p:cNvPr>
              <p:cNvCxnSpPr>
                <a:cxnSpLocks/>
              </p:cNvCxnSpPr>
              <p:nvPr/>
            </p:nvCxnSpPr>
            <p:spPr>
              <a:xfrm flipV="1">
                <a:off x="5787320" y="3972510"/>
                <a:ext cx="237198" cy="315622"/>
              </a:xfrm>
              <a:prstGeom prst="line">
                <a:avLst/>
              </a:prstGeom>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E2E6EBE4-1719-7F47-85A5-9793840C22DC}"/>
                  </a:ext>
                </a:extLst>
              </p:cNvPr>
              <p:cNvCxnSpPr>
                <a:cxnSpLocks/>
              </p:cNvCxnSpPr>
              <p:nvPr/>
            </p:nvCxnSpPr>
            <p:spPr>
              <a:xfrm flipH="1" flipV="1">
                <a:off x="6224622" y="3839538"/>
                <a:ext cx="365376" cy="431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4EB7E53B-F4E5-014B-9D13-62B05D4748B0}"/>
                  </a:ext>
                </a:extLst>
              </p:cNvPr>
              <p:cNvCxnSpPr>
                <a:cxnSpLocks/>
              </p:cNvCxnSpPr>
              <p:nvPr/>
            </p:nvCxnSpPr>
            <p:spPr>
              <a:xfrm flipH="1" flipV="1">
                <a:off x="6043401" y="3980451"/>
                <a:ext cx="204534" cy="290186"/>
              </a:xfrm>
              <a:prstGeom prst="line">
                <a:avLst/>
              </a:prstGeom>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8899FE4E-C479-3F4D-A2E1-BDDDCBA03CF5}"/>
                  </a:ext>
                </a:extLst>
              </p:cNvPr>
              <p:cNvSpPr/>
              <p:nvPr/>
            </p:nvSpPr>
            <p:spPr>
              <a:xfrm>
                <a:off x="6555852" y="4568677"/>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5F166996-B083-5C4B-89DD-42F956D71F8F}"/>
                  </a:ext>
                </a:extLst>
              </p:cNvPr>
              <p:cNvCxnSpPr>
                <a:cxnSpLocks/>
              </p:cNvCxnSpPr>
              <p:nvPr/>
            </p:nvCxnSpPr>
            <p:spPr>
              <a:xfrm flipH="1" flipV="1">
                <a:off x="6588746" y="4279719"/>
                <a:ext cx="31968" cy="271454"/>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11603D67-EB77-5641-80C5-6CD85BD32802}"/>
                  </a:ext>
                </a:extLst>
              </p:cNvPr>
              <p:cNvCxnSpPr>
                <a:cxnSpLocks/>
              </p:cNvCxnSpPr>
              <p:nvPr/>
            </p:nvCxnSpPr>
            <p:spPr>
              <a:xfrm flipV="1">
                <a:off x="6043394" y="3843743"/>
                <a:ext cx="166307" cy="120453"/>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11C221C3-89F7-1A46-AD15-9B50319BB2EC}"/>
                  </a:ext>
                </a:extLst>
              </p:cNvPr>
              <p:cNvCxnSpPr>
                <a:cxnSpLocks/>
              </p:cNvCxnSpPr>
              <p:nvPr/>
            </p:nvCxnSpPr>
            <p:spPr>
              <a:xfrm flipH="1" flipV="1">
                <a:off x="6209701" y="3529335"/>
                <a:ext cx="14914" cy="308901"/>
              </a:xfrm>
              <a:prstGeom prst="line">
                <a:avLst/>
              </a:prstGeom>
            </p:spPr>
            <p:style>
              <a:lnRef idx="2">
                <a:schemeClr val="accent1"/>
              </a:lnRef>
              <a:fillRef idx="0">
                <a:schemeClr val="accent1"/>
              </a:fillRef>
              <a:effectRef idx="1">
                <a:schemeClr val="accent1"/>
              </a:effectRef>
              <a:fontRef idx="minor">
                <a:schemeClr val="tx1"/>
              </a:fontRef>
            </p:style>
          </p:cxnSp>
          <p:sp>
            <p:nvSpPr>
              <p:cNvPr id="89" name="Rectangular Callout 88">
                <a:extLst>
                  <a:ext uri="{FF2B5EF4-FFF2-40B4-BE49-F238E27FC236}">
                    <a16:creationId xmlns:a16="http://schemas.microsoft.com/office/drawing/2014/main" id="{B28DF9C9-C4E6-9E49-B9DA-1E3C412DCAE0}"/>
                  </a:ext>
                </a:extLst>
              </p:cNvPr>
              <p:cNvSpPr/>
              <p:nvPr/>
            </p:nvSpPr>
            <p:spPr>
              <a:xfrm>
                <a:off x="3848490" y="4355716"/>
                <a:ext cx="1349492" cy="237013"/>
              </a:xfrm>
              <a:prstGeom prst="wedgeRectCallout">
                <a:avLst>
                  <a:gd name="adj1" fmla="val 63621"/>
                  <a:gd name="adj2" fmla="val 69856"/>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err="1"/>
                  <a:t>coinbase</a:t>
                </a:r>
                <a:r>
                  <a:rPr lang="en-US" sz="1800" dirty="0"/>
                  <a:t> Tx</a:t>
                </a:r>
              </a:p>
            </p:txBody>
          </p:sp>
          <p:sp>
            <p:nvSpPr>
              <p:cNvPr id="90" name="Right Brace 89">
                <a:extLst>
                  <a:ext uri="{FF2B5EF4-FFF2-40B4-BE49-F238E27FC236}">
                    <a16:creationId xmlns:a16="http://schemas.microsoft.com/office/drawing/2014/main" id="{857BB19F-FAA2-014D-8D8B-B1EFF0DB6ACE}"/>
                  </a:ext>
                </a:extLst>
              </p:cNvPr>
              <p:cNvSpPr/>
              <p:nvPr/>
            </p:nvSpPr>
            <p:spPr>
              <a:xfrm>
                <a:off x="4681578" y="1339453"/>
                <a:ext cx="167078" cy="2277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1" name="Elbow Connector 90">
                <a:extLst>
                  <a:ext uri="{FF2B5EF4-FFF2-40B4-BE49-F238E27FC236}">
                    <a16:creationId xmlns:a16="http://schemas.microsoft.com/office/drawing/2014/main" id="{36DA2CB0-8632-B64D-859D-8F14682F02A6}"/>
                  </a:ext>
                </a:extLst>
              </p:cNvPr>
              <p:cNvCxnSpPr/>
              <p:nvPr/>
            </p:nvCxnSpPr>
            <p:spPr>
              <a:xfrm flipV="1">
                <a:off x="4848656" y="1955843"/>
                <a:ext cx="662152" cy="520581"/>
              </a:xfrm>
              <a:prstGeom prst="bentConnector3">
                <a:avLst>
                  <a:gd name="adj1" fmla="val 35714"/>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92" name="TextBox 91">
                <a:extLst>
                  <a:ext uri="{FF2B5EF4-FFF2-40B4-BE49-F238E27FC236}">
                    <a16:creationId xmlns:a16="http://schemas.microsoft.com/office/drawing/2014/main" id="{0AFDE2B3-EB41-9140-A223-802516FED121}"/>
                  </a:ext>
                </a:extLst>
              </p:cNvPr>
              <p:cNvSpPr txBox="1"/>
              <p:nvPr/>
            </p:nvSpPr>
            <p:spPr>
              <a:xfrm>
                <a:off x="4895123" y="1592312"/>
                <a:ext cx="377026" cy="461665"/>
              </a:xfrm>
              <a:prstGeom prst="rect">
                <a:avLst/>
              </a:prstGeom>
              <a:noFill/>
            </p:spPr>
            <p:txBody>
              <a:bodyPr wrap="none" rtlCol="0">
                <a:spAutoFit/>
              </a:bodyPr>
              <a:lstStyle/>
              <a:p>
                <a:pPr algn="l"/>
                <a:r>
                  <a:rPr lang="en-US" dirty="0">
                    <a:latin typeface="+mn-lt"/>
                  </a:rPr>
                  <a:t>H</a:t>
                </a:r>
              </a:p>
            </p:txBody>
          </p:sp>
          <p:sp>
            <p:nvSpPr>
              <p:cNvPr id="93" name="TextBox 92">
                <a:extLst>
                  <a:ext uri="{FF2B5EF4-FFF2-40B4-BE49-F238E27FC236}">
                    <a16:creationId xmlns:a16="http://schemas.microsoft.com/office/drawing/2014/main" id="{826E5AA1-1CEC-A742-9C4B-350915BB71EE}"/>
                  </a:ext>
                </a:extLst>
              </p:cNvPr>
              <p:cNvSpPr txBox="1"/>
              <p:nvPr/>
            </p:nvSpPr>
            <p:spPr>
              <a:xfrm>
                <a:off x="5752056" y="894757"/>
                <a:ext cx="647934" cy="461665"/>
              </a:xfrm>
              <a:prstGeom prst="rect">
                <a:avLst/>
              </a:prstGeom>
              <a:noFill/>
            </p:spPr>
            <p:txBody>
              <a:bodyPr wrap="none" rtlCol="0">
                <a:spAutoFit/>
              </a:bodyPr>
              <a:lstStyle/>
              <a:p>
                <a:pPr algn="l"/>
                <a:r>
                  <a:rPr lang="en-US" dirty="0">
                    <a:latin typeface="+mn-lt"/>
                  </a:rPr>
                  <a:t>BH</a:t>
                </a:r>
                <a:r>
                  <a:rPr lang="en-US" baseline="-25000" dirty="0">
                    <a:latin typeface="+mn-lt"/>
                  </a:rPr>
                  <a:t>2</a:t>
                </a:r>
              </a:p>
            </p:txBody>
          </p:sp>
        </p:grpSp>
        <p:cxnSp>
          <p:nvCxnSpPr>
            <p:cNvPr id="86" name="Straight Connector 85">
              <a:extLst>
                <a:ext uri="{FF2B5EF4-FFF2-40B4-BE49-F238E27FC236}">
                  <a16:creationId xmlns:a16="http://schemas.microsoft.com/office/drawing/2014/main" id="{7808186D-5403-9441-81E7-8E703E91E6BA}"/>
                </a:ext>
              </a:extLst>
            </p:cNvPr>
            <p:cNvCxnSpPr>
              <a:cxnSpLocks/>
            </p:cNvCxnSpPr>
            <p:nvPr/>
          </p:nvCxnSpPr>
          <p:spPr>
            <a:xfrm flipH="1" flipV="1">
              <a:off x="6541448" y="4279719"/>
              <a:ext cx="329516" cy="27208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33" name="Group 132">
            <a:extLst>
              <a:ext uri="{FF2B5EF4-FFF2-40B4-BE49-F238E27FC236}">
                <a16:creationId xmlns:a16="http://schemas.microsoft.com/office/drawing/2014/main" id="{7A1C0245-CDBC-6440-A59B-B9E8015B94EB}"/>
              </a:ext>
            </a:extLst>
          </p:cNvPr>
          <p:cNvGrpSpPr/>
          <p:nvPr/>
        </p:nvGrpSpPr>
        <p:grpSpPr>
          <a:xfrm>
            <a:off x="6693930" y="972384"/>
            <a:ext cx="2550623" cy="3966190"/>
            <a:chOff x="6693930" y="877788"/>
            <a:chExt cx="2550623" cy="3966190"/>
          </a:xfrm>
        </p:grpSpPr>
        <p:grpSp>
          <p:nvGrpSpPr>
            <p:cNvPr id="131" name="Group 130">
              <a:extLst>
                <a:ext uri="{FF2B5EF4-FFF2-40B4-BE49-F238E27FC236}">
                  <a16:creationId xmlns:a16="http://schemas.microsoft.com/office/drawing/2014/main" id="{460AA506-989E-FC47-BA2C-0E99751CC6A5}"/>
                </a:ext>
              </a:extLst>
            </p:cNvPr>
            <p:cNvGrpSpPr/>
            <p:nvPr/>
          </p:nvGrpSpPr>
          <p:grpSpPr>
            <a:xfrm>
              <a:off x="6795767" y="877788"/>
              <a:ext cx="2448786" cy="3966190"/>
              <a:chOff x="6795767" y="877788"/>
              <a:chExt cx="2448786" cy="3966190"/>
            </a:xfrm>
          </p:grpSpPr>
          <p:sp>
            <p:nvSpPr>
              <p:cNvPr id="95" name="Rectangle 94">
                <a:extLst>
                  <a:ext uri="{FF2B5EF4-FFF2-40B4-BE49-F238E27FC236}">
                    <a16:creationId xmlns:a16="http://schemas.microsoft.com/office/drawing/2014/main" id="{9304CBB1-1CD5-1E40-82B0-AD0FEA5A1DF2}"/>
                  </a:ext>
                </a:extLst>
              </p:cNvPr>
              <p:cNvSpPr/>
              <p:nvPr/>
            </p:nvSpPr>
            <p:spPr>
              <a:xfrm>
                <a:off x="7472688" y="1306114"/>
                <a:ext cx="1157044" cy="2294880"/>
              </a:xfrm>
              <a:prstGeom prst="rect">
                <a:avLst/>
              </a:prstGeom>
              <a:solidFill>
                <a:schemeClr val="accent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48C5B331-BA5C-EA4A-884D-E9D6EB60AD29}"/>
                  </a:ext>
                </a:extLst>
              </p:cNvPr>
              <p:cNvSpPr txBox="1"/>
              <p:nvPr/>
            </p:nvSpPr>
            <p:spPr>
              <a:xfrm>
                <a:off x="7472688" y="1306114"/>
                <a:ext cx="1186730" cy="2308324"/>
              </a:xfrm>
              <a:prstGeom prst="rect">
                <a:avLst/>
              </a:prstGeom>
              <a:noFill/>
            </p:spPr>
            <p:txBody>
              <a:bodyPr wrap="square" rtlCol="0">
                <a:spAutoFit/>
              </a:bodyPr>
              <a:lstStyle/>
              <a:p>
                <a:pPr algn="l">
                  <a:tabLst>
                    <a:tab pos="1128713" algn="l"/>
                  </a:tabLst>
                </a:pPr>
                <a:endParaRPr lang="en-US" dirty="0">
                  <a:latin typeface="+mn-lt"/>
                </a:endParaRPr>
              </a:p>
              <a:p>
                <a:pPr algn="l">
                  <a:tabLst>
                    <a:tab pos="1128713" algn="l"/>
                  </a:tabLst>
                </a:pPr>
                <a:r>
                  <a:rPr lang="en-US" b="1" dirty="0" err="1">
                    <a:latin typeface="+mn-lt"/>
                  </a:rPr>
                  <a:t>prev</a:t>
                </a:r>
                <a:endParaRPr lang="en-US" b="1" dirty="0">
                  <a:latin typeface="+mn-lt"/>
                </a:endParaRPr>
              </a:p>
              <a:p>
                <a:pPr algn="l">
                  <a:tabLst>
                    <a:tab pos="1128713" algn="l"/>
                  </a:tabLst>
                </a:pPr>
                <a:endParaRPr lang="en-US" dirty="0">
                  <a:latin typeface="+mn-lt"/>
                </a:endParaRPr>
              </a:p>
              <a:p>
                <a:pPr algn="l">
                  <a:tabLst>
                    <a:tab pos="1128713" algn="l"/>
                  </a:tabLst>
                </a:pPr>
                <a:endParaRPr lang="en-US" dirty="0">
                  <a:latin typeface="+mn-lt"/>
                </a:endParaRPr>
              </a:p>
              <a:p>
                <a:pPr algn="l">
                  <a:tabLst>
                    <a:tab pos="1128713" algn="l"/>
                  </a:tabLst>
                </a:pPr>
                <a:endParaRPr lang="en-US" dirty="0">
                  <a:latin typeface="+mn-lt"/>
                </a:endParaRPr>
              </a:p>
              <a:p>
                <a:pPr algn="l">
                  <a:tabLst>
                    <a:tab pos="1128713" algn="l"/>
                  </a:tabLst>
                </a:pPr>
                <a:r>
                  <a:rPr lang="en-US" b="1" dirty="0">
                    <a:latin typeface="+mn-lt"/>
                  </a:rPr>
                  <a:t>Tx root</a:t>
                </a:r>
              </a:p>
            </p:txBody>
          </p:sp>
          <p:cxnSp>
            <p:nvCxnSpPr>
              <p:cNvPr id="99" name="Elbow Connector 98">
                <a:extLst>
                  <a:ext uri="{FF2B5EF4-FFF2-40B4-BE49-F238E27FC236}">
                    <a16:creationId xmlns:a16="http://schemas.microsoft.com/office/drawing/2014/main" id="{13E76E98-D1B8-0543-A7D4-B38779438C6B}"/>
                  </a:ext>
                </a:extLst>
              </p:cNvPr>
              <p:cNvCxnSpPr>
                <a:cxnSpLocks/>
              </p:cNvCxnSpPr>
              <p:nvPr/>
            </p:nvCxnSpPr>
            <p:spPr>
              <a:xfrm flipV="1">
                <a:off x="6795767" y="1955843"/>
                <a:ext cx="662152" cy="520581"/>
              </a:xfrm>
              <a:prstGeom prst="bentConnector3">
                <a:avLst>
                  <a:gd name="adj1" fmla="val 35714"/>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4DE9F5C5-A8B2-3B49-B72B-03A7DC8DA4CD}"/>
                  </a:ext>
                </a:extLst>
              </p:cNvPr>
              <p:cNvSpPr txBox="1"/>
              <p:nvPr/>
            </p:nvSpPr>
            <p:spPr>
              <a:xfrm>
                <a:off x="6803850" y="1592311"/>
                <a:ext cx="377026" cy="461665"/>
              </a:xfrm>
              <a:prstGeom prst="rect">
                <a:avLst/>
              </a:prstGeom>
              <a:noFill/>
            </p:spPr>
            <p:txBody>
              <a:bodyPr wrap="none" rtlCol="0">
                <a:spAutoFit/>
              </a:bodyPr>
              <a:lstStyle/>
              <a:p>
                <a:pPr algn="l"/>
                <a:r>
                  <a:rPr lang="en-US" dirty="0">
                    <a:latin typeface="+mn-lt"/>
                  </a:rPr>
                  <a:t>H</a:t>
                </a:r>
              </a:p>
            </p:txBody>
          </p:sp>
          <p:sp>
            <p:nvSpPr>
              <p:cNvPr id="107" name="Triangle 106">
                <a:extLst>
                  <a:ext uri="{FF2B5EF4-FFF2-40B4-BE49-F238E27FC236}">
                    <a16:creationId xmlns:a16="http://schemas.microsoft.com/office/drawing/2014/main" id="{30E40068-BF28-9049-805F-C26CFDBA20A9}"/>
                  </a:ext>
                </a:extLst>
              </p:cNvPr>
              <p:cNvSpPr/>
              <p:nvPr/>
            </p:nvSpPr>
            <p:spPr>
              <a:xfrm>
                <a:off x="7414232" y="3644374"/>
                <a:ext cx="1830321" cy="1199604"/>
              </a:xfrm>
              <a:prstGeom prst="triangle">
                <a:avLst/>
              </a:prstGeom>
              <a:solidFill>
                <a:schemeClr val="accent6">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6FF7E27A-E072-E149-AE80-0F3BB6AB8CA4}"/>
                  </a:ext>
                </a:extLst>
              </p:cNvPr>
              <p:cNvSpPr/>
              <p:nvPr/>
            </p:nvSpPr>
            <p:spPr>
              <a:xfrm>
                <a:off x="7748388" y="4550431"/>
                <a:ext cx="178675" cy="213540"/>
              </a:xfrm>
              <a:prstGeom prst="rect">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9DA92F6B-9573-F648-81EE-7CD10D9BA296}"/>
                  </a:ext>
                </a:extLst>
              </p:cNvPr>
              <p:cNvSpPr/>
              <p:nvPr/>
            </p:nvSpPr>
            <p:spPr>
              <a:xfrm>
                <a:off x="8036467" y="4550431"/>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B8841728-023F-E244-9DCC-153D1091F954}"/>
                  </a:ext>
                </a:extLst>
              </p:cNvPr>
              <p:cNvSpPr/>
              <p:nvPr/>
            </p:nvSpPr>
            <p:spPr>
              <a:xfrm>
                <a:off x="8612625" y="4550431"/>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241194E4-7CA8-B442-B804-9EC780EA4C8B}"/>
                  </a:ext>
                </a:extLst>
              </p:cNvPr>
              <p:cNvSpPr/>
              <p:nvPr/>
            </p:nvSpPr>
            <p:spPr>
              <a:xfrm>
                <a:off x="8324546" y="4550431"/>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58D2B075-ACFB-4941-876B-7B2C9D58EB34}"/>
                  </a:ext>
                </a:extLst>
              </p:cNvPr>
              <p:cNvSpPr txBox="1"/>
              <p:nvPr/>
            </p:nvSpPr>
            <p:spPr>
              <a:xfrm>
                <a:off x="7748388" y="877788"/>
                <a:ext cx="647934" cy="461665"/>
              </a:xfrm>
              <a:prstGeom prst="rect">
                <a:avLst/>
              </a:prstGeom>
              <a:noFill/>
            </p:spPr>
            <p:txBody>
              <a:bodyPr wrap="none" rtlCol="0">
                <a:spAutoFit/>
              </a:bodyPr>
              <a:lstStyle/>
              <a:p>
                <a:pPr algn="l"/>
                <a:r>
                  <a:rPr lang="en-US" dirty="0">
                    <a:latin typeface="+mn-lt"/>
                  </a:rPr>
                  <a:t>BH</a:t>
                </a:r>
                <a:r>
                  <a:rPr lang="en-US" baseline="-25000" dirty="0">
                    <a:latin typeface="+mn-lt"/>
                  </a:rPr>
                  <a:t>3</a:t>
                </a:r>
              </a:p>
            </p:txBody>
          </p:sp>
          <p:sp>
            <p:nvSpPr>
              <p:cNvPr id="129" name="TextBox 128">
                <a:extLst>
                  <a:ext uri="{FF2B5EF4-FFF2-40B4-BE49-F238E27FC236}">
                    <a16:creationId xmlns:a16="http://schemas.microsoft.com/office/drawing/2014/main" id="{96561A2D-B961-6B43-82F8-A76E00BEBBED}"/>
                  </a:ext>
                </a:extLst>
              </p:cNvPr>
              <p:cNvSpPr txBox="1"/>
              <p:nvPr/>
            </p:nvSpPr>
            <p:spPr>
              <a:xfrm>
                <a:off x="8663857" y="2115738"/>
                <a:ext cx="439544" cy="523220"/>
              </a:xfrm>
              <a:prstGeom prst="rect">
                <a:avLst/>
              </a:prstGeom>
              <a:noFill/>
            </p:spPr>
            <p:txBody>
              <a:bodyPr wrap="none" rtlCol="0">
                <a:spAutoFit/>
              </a:bodyPr>
              <a:lstStyle/>
              <a:p>
                <a:pPr algn="l"/>
                <a:r>
                  <a:rPr lang="en-US" sz="2800" b="1" dirty="0">
                    <a:latin typeface="+mn-lt"/>
                  </a:rPr>
                  <a:t>…</a:t>
                </a:r>
              </a:p>
            </p:txBody>
          </p:sp>
        </p:grpSp>
        <p:sp>
          <p:nvSpPr>
            <p:cNvPr id="132" name="Right Brace 131">
              <a:extLst>
                <a:ext uri="{FF2B5EF4-FFF2-40B4-BE49-F238E27FC236}">
                  <a16:creationId xmlns:a16="http://schemas.microsoft.com/office/drawing/2014/main" id="{D4ECA941-417E-8B44-A945-FE2F5C6A4B43}"/>
                </a:ext>
              </a:extLst>
            </p:cNvPr>
            <p:cNvSpPr/>
            <p:nvPr/>
          </p:nvSpPr>
          <p:spPr>
            <a:xfrm>
              <a:off x="6693930" y="1321058"/>
              <a:ext cx="167078" cy="227768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1028" name="Picture 4" descr="Bitcoin Genesis Block Newspaper&quot; Art Print by MichealGoodman | Redbubble">
            <a:extLst>
              <a:ext uri="{FF2B5EF4-FFF2-40B4-BE49-F238E27FC236}">
                <a16:creationId xmlns:a16="http://schemas.microsoft.com/office/drawing/2014/main" id="{2A87D3BC-B78A-6042-AB63-A70E46E6017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04" t="17092" r="17874" b="18016"/>
          <a:stretch/>
        </p:blipFill>
        <p:spPr bwMode="auto">
          <a:xfrm>
            <a:off x="212696" y="2404499"/>
            <a:ext cx="979809" cy="1305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04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left)">
                                      <p:cBhvr>
                                        <p:cTn id="7" dur="500"/>
                                        <p:tgtEl>
                                          <p:spTgt spid="1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wipe(left)">
                                      <p:cBhvr>
                                        <p:cTn id="12" dur="500"/>
                                        <p:tgtEl>
                                          <p:spTgt spid="1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wipe(left)">
                                      <p:cBhvr>
                                        <p:cTn id="1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EB280-36FF-724F-9A08-CBA6F3433856}"/>
              </a:ext>
            </a:extLst>
          </p:cNvPr>
          <p:cNvSpPr>
            <a:spLocks noGrp="1"/>
          </p:cNvSpPr>
          <p:nvPr>
            <p:ph type="title"/>
          </p:nvPr>
        </p:nvSpPr>
        <p:spPr/>
        <p:txBody>
          <a:bodyPr>
            <a:noAutofit/>
          </a:bodyPr>
          <a:lstStyle/>
          <a:p>
            <a:r>
              <a:rPr lang="en-US" sz="2400" dirty="0"/>
              <a:t>Bitcoin blockchain:  a sequence of block headers, 80 bytes each</a:t>
            </a:r>
          </a:p>
        </p:txBody>
      </p:sp>
      <p:sp>
        <p:nvSpPr>
          <p:cNvPr id="3" name="Content Placeholder 2">
            <a:extLst>
              <a:ext uri="{FF2B5EF4-FFF2-40B4-BE49-F238E27FC236}">
                <a16:creationId xmlns:a16="http://schemas.microsoft.com/office/drawing/2014/main" id="{540263FE-AEAA-3E4E-8DC9-0D3A9AE5123E}"/>
              </a:ext>
            </a:extLst>
          </p:cNvPr>
          <p:cNvSpPr>
            <a:spLocks noGrp="1"/>
          </p:cNvSpPr>
          <p:nvPr>
            <p:ph idx="1"/>
          </p:nvPr>
        </p:nvSpPr>
        <p:spPr/>
        <p:txBody>
          <a:bodyPr>
            <a:normAutofit lnSpcReduction="10000"/>
          </a:bodyPr>
          <a:lstStyle/>
          <a:p>
            <a:pPr marL="0" indent="0">
              <a:buNone/>
            </a:pPr>
            <a:r>
              <a:rPr lang="en-US" sz="2400" b="1" dirty="0"/>
              <a:t>time</a:t>
            </a:r>
            <a:r>
              <a:rPr lang="en-US" sz="2400" dirty="0"/>
              <a:t>:   time miner assembled the block.   Self reported.</a:t>
            </a:r>
            <a:br>
              <a:rPr lang="en-US" sz="2400" dirty="0"/>
            </a:br>
            <a:r>
              <a:rPr lang="en-US" sz="2400" dirty="0"/>
              <a:t>			(block rejected if too far in past or future)</a:t>
            </a:r>
          </a:p>
          <a:p>
            <a:pPr marL="0" indent="0">
              <a:buNone/>
            </a:pPr>
            <a:endParaRPr lang="en-US" sz="2400" dirty="0"/>
          </a:p>
          <a:p>
            <a:pPr marL="0" indent="0">
              <a:buNone/>
            </a:pPr>
            <a:r>
              <a:rPr lang="en-US" sz="2400" b="1" dirty="0"/>
              <a:t>bits</a:t>
            </a:r>
            <a:r>
              <a:rPr lang="en-US" sz="2400" dirty="0"/>
              <a:t>:  proof of work difficulty</a:t>
            </a:r>
          </a:p>
          <a:p>
            <a:pPr marL="0" indent="0">
              <a:buNone/>
            </a:pPr>
            <a:r>
              <a:rPr lang="en-US" sz="2400" b="1" dirty="0"/>
              <a:t>nonce</a:t>
            </a:r>
            <a:r>
              <a:rPr lang="en-US" sz="2400" dirty="0"/>
              <a:t>:  proof of work solution</a:t>
            </a:r>
          </a:p>
          <a:p>
            <a:pPr marL="0" indent="0">
              <a:buNone/>
            </a:pPr>
            <a:endParaRPr lang="en-US" sz="2400" dirty="0"/>
          </a:p>
          <a:p>
            <a:pPr marL="0" indent="0">
              <a:buNone/>
            </a:pPr>
            <a:r>
              <a:rPr lang="en-US" sz="2400" b="1" dirty="0"/>
              <a:t>Merkle tree</a:t>
            </a:r>
            <a:r>
              <a:rPr lang="en-US" sz="2400" dirty="0"/>
              <a:t>:  payer can give a short proof that Tx is in the block</a:t>
            </a:r>
          </a:p>
          <a:p>
            <a:pPr marL="0" indent="0">
              <a:buNone/>
            </a:pPr>
            <a:endParaRPr lang="en-US" sz="2400" dirty="0"/>
          </a:p>
          <a:p>
            <a:pPr marL="0" indent="0">
              <a:buNone/>
            </a:pPr>
            <a:r>
              <a:rPr lang="en-US" sz="2400" dirty="0"/>
              <a:t>new block every ≈10 minutes.</a:t>
            </a:r>
          </a:p>
          <a:p>
            <a:pPr marL="0" indent="0">
              <a:buNone/>
            </a:pPr>
            <a:endParaRPr lang="en-US" sz="2400" dirty="0"/>
          </a:p>
        </p:txBody>
      </p:sp>
      <p:sp>
        <p:nvSpPr>
          <p:cNvPr id="5" name="Right Brace 4">
            <a:extLst>
              <a:ext uri="{FF2B5EF4-FFF2-40B4-BE49-F238E27FC236}">
                <a16:creationId xmlns:a16="http://schemas.microsoft.com/office/drawing/2014/main" id="{287CBCE3-37C1-4F4B-B519-98E4D9A0DBF1}"/>
              </a:ext>
            </a:extLst>
          </p:cNvPr>
          <p:cNvSpPr/>
          <p:nvPr/>
        </p:nvSpPr>
        <p:spPr>
          <a:xfrm>
            <a:off x="4508937" y="2443655"/>
            <a:ext cx="173421" cy="61485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061E2F0D-0847-3843-9841-08EE545FAC5E}"/>
              </a:ext>
            </a:extLst>
          </p:cNvPr>
          <p:cNvSpPr txBox="1"/>
          <p:nvPr/>
        </p:nvSpPr>
        <p:spPr>
          <a:xfrm>
            <a:off x="4691927" y="2520249"/>
            <a:ext cx="4339521" cy="461665"/>
          </a:xfrm>
          <a:prstGeom prst="rect">
            <a:avLst/>
          </a:prstGeom>
          <a:noFill/>
        </p:spPr>
        <p:txBody>
          <a:bodyPr wrap="none" rtlCol="0">
            <a:spAutoFit/>
          </a:bodyPr>
          <a:lstStyle/>
          <a:p>
            <a:pPr algn="l"/>
            <a:r>
              <a:rPr lang="en-US" dirty="0">
                <a:latin typeface="+mn-lt"/>
              </a:rPr>
              <a:t>for choosing a leader (next week)</a:t>
            </a:r>
          </a:p>
        </p:txBody>
      </p:sp>
    </p:spTree>
    <p:extLst>
      <p:ext uri="{BB962C8B-B14F-4D97-AF65-F5344CB8AC3E}">
        <p14:creationId xmlns:p14="http://schemas.microsoft.com/office/powerpoint/2010/main" val="1699353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0864-FD1F-464F-ADB3-78C0807C4732}"/>
              </a:ext>
            </a:extLst>
          </p:cNvPr>
          <p:cNvSpPr>
            <a:spLocks noGrp="1"/>
          </p:cNvSpPr>
          <p:nvPr>
            <p:ph type="title"/>
          </p:nvPr>
        </p:nvSpPr>
        <p:spPr/>
        <p:txBody>
          <a:bodyPr>
            <a:normAutofit fontScale="90000"/>
          </a:bodyPr>
          <a:lstStyle/>
          <a:p>
            <a:r>
              <a:rPr lang="en-US" dirty="0"/>
              <a:t>An example   </a:t>
            </a:r>
            <a:r>
              <a:rPr lang="en-US" sz="2700" dirty="0"/>
              <a:t>(Sep. 2020)</a:t>
            </a:r>
            <a:endParaRPr lang="en-US" dirty="0"/>
          </a:p>
        </p:txBody>
      </p:sp>
      <p:pic>
        <p:nvPicPr>
          <p:cNvPr id="4" name="Picture 3">
            <a:extLst>
              <a:ext uri="{FF2B5EF4-FFF2-40B4-BE49-F238E27FC236}">
                <a16:creationId xmlns:a16="http://schemas.microsoft.com/office/drawing/2014/main" id="{AE4CEA55-3572-A34D-A103-02B8AB115053}"/>
              </a:ext>
            </a:extLst>
          </p:cNvPr>
          <p:cNvPicPr>
            <a:picLocks noChangeAspect="1"/>
          </p:cNvPicPr>
          <p:nvPr/>
        </p:nvPicPr>
        <p:blipFill>
          <a:blip r:embed="rId2"/>
          <a:stretch>
            <a:fillRect/>
          </a:stretch>
        </p:blipFill>
        <p:spPr>
          <a:xfrm>
            <a:off x="996950" y="1068881"/>
            <a:ext cx="7150100" cy="3949700"/>
          </a:xfrm>
          <a:prstGeom prst="rect">
            <a:avLst/>
          </a:prstGeom>
        </p:spPr>
      </p:pic>
      <p:sp>
        <p:nvSpPr>
          <p:cNvPr id="5" name="TextBox 4">
            <a:extLst>
              <a:ext uri="{FF2B5EF4-FFF2-40B4-BE49-F238E27FC236}">
                <a16:creationId xmlns:a16="http://schemas.microsoft.com/office/drawing/2014/main" id="{D94929C1-D3AE-8243-A84B-38438DCFAA17}"/>
              </a:ext>
            </a:extLst>
          </p:cNvPr>
          <p:cNvSpPr txBox="1"/>
          <p:nvPr/>
        </p:nvSpPr>
        <p:spPr>
          <a:xfrm>
            <a:off x="7115870" y="867199"/>
            <a:ext cx="1076577" cy="461665"/>
          </a:xfrm>
          <a:prstGeom prst="rect">
            <a:avLst/>
          </a:prstGeom>
          <a:noFill/>
        </p:spPr>
        <p:txBody>
          <a:bodyPr wrap="none" rtlCol="0">
            <a:spAutoFit/>
          </a:bodyPr>
          <a:lstStyle/>
          <a:p>
            <a:pPr algn="l"/>
            <a:r>
              <a:rPr lang="en-US" dirty="0">
                <a:latin typeface="+mn-lt"/>
              </a:rPr>
              <a:t>Tx data</a:t>
            </a:r>
          </a:p>
        </p:txBody>
      </p:sp>
      <p:cxnSp>
        <p:nvCxnSpPr>
          <p:cNvPr id="7" name="Straight Arrow Connector 6">
            <a:extLst>
              <a:ext uri="{FF2B5EF4-FFF2-40B4-BE49-F238E27FC236}">
                <a16:creationId xmlns:a16="http://schemas.microsoft.com/office/drawing/2014/main" id="{757588C6-1A53-504C-83B7-9FAB9FC4DD09}"/>
              </a:ext>
            </a:extLst>
          </p:cNvPr>
          <p:cNvCxnSpPr>
            <a:cxnSpLocks/>
          </p:cNvCxnSpPr>
          <p:nvPr/>
        </p:nvCxnSpPr>
        <p:spPr>
          <a:xfrm flipH="1">
            <a:off x="7457091" y="1286332"/>
            <a:ext cx="197068" cy="4841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E0F8E82-AAC2-2D4C-B67F-20938F696696}"/>
              </a:ext>
            </a:extLst>
          </p:cNvPr>
          <p:cNvSpPr txBox="1"/>
          <p:nvPr/>
        </p:nvSpPr>
        <p:spPr>
          <a:xfrm>
            <a:off x="8320041" y="1267296"/>
            <a:ext cx="501548" cy="369332"/>
          </a:xfrm>
          <a:prstGeom prst="rect">
            <a:avLst/>
          </a:prstGeom>
          <a:noFill/>
        </p:spPr>
        <p:txBody>
          <a:bodyPr wrap="none" rtlCol="0">
            <a:spAutoFit/>
          </a:bodyPr>
          <a:lstStyle/>
          <a:p>
            <a:pPr algn="l"/>
            <a:r>
              <a:rPr lang="en-US" sz="1800" u="sng" dirty="0">
                <a:latin typeface="+mn-lt"/>
              </a:rPr>
              <a:t>#Tx</a:t>
            </a:r>
          </a:p>
        </p:txBody>
      </p:sp>
      <p:sp>
        <p:nvSpPr>
          <p:cNvPr id="8" name="TextBox 7">
            <a:extLst>
              <a:ext uri="{FF2B5EF4-FFF2-40B4-BE49-F238E27FC236}">
                <a16:creationId xmlns:a16="http://schemas.microsoft.com/office/drawing/2014/main" id="{FB0F0789-219C-D342-997A-C6C5748FA073}"/>
              </a:ext>
            </a:extLst>
          </p:cNvPr>
          <p:cNvSpPr txBox="1"/>
          <p:nvPr/>
        </p:nvSpPr>
        <p:spPr>
          <a:xfrm>
            <a:off x="8270091" y="2317898"/>
            <a:ext cx="601447" cy="338554"/>
          </a:xfrm>
          <a:prstGeom prst="rect">
            <a:avLst/>
          </a:prstGeom>
          <a:noFill/>
        </p:spPr>
        <p:txBody>
          <a:bodyPr wrap="none" rtlCol="0">
            <a:spAutoFit/>
          </a:bodyPr>
          <a:lstStyle/>
          <a:p>
            <a:pPr algn="l"/>
            <a:r>
              <a:rPr lang="en-US" sz="1600" dirty="0">
                <a:latin typeface="+mn-lt"/>
              </a:rPr>
              <a:t>2826</a:t>
            </a:r>
          </a:p>
        </p:txBody>
      </p:sp>
      <p:sp>
        <p:nvSpPr>
          <p:cNvPr id="9" name="TextBox 8">
            <a:extLst>
              <a:ext uri="{FF2B5EF4-FFF2-40B4-BE49-F238E27FC236}">
                <a16:creationId xmlns:a16="http://schemas.microsoft.com/office/drawing/2014/main" id="{5400AF02-9F80-824D-AEBB-0A10759A25E6}"/>
              </a:ext>
            </a:extLst>
          </p:cNvPr>
          <p:cNvSpPr txBox="1"/>
          <p:nvPr/>
        </p:nvSpPr>
        <p:spPr>
          <a:xfrm>
            <a:off x="8271063" y="1770502"/>
            <a:ext cx="601447" cy="338554"/>
          </a:xfrm>
          <a:prstGeom prst="rect">
            <a:avLst/>
          </a:prstGeom>
          <a:noFill/>
        </p:spPr>
        <p:txBody>
          <a:bodyPr wrap="none" rtlCol="0">
            <a:spAutoFit/>
          </a:bodyPr>
          <a:lstStyle/>
          <a:p>
            <a:pPr algn="l"/>
            <a:r>
              <a:rPr lang="en-US" sz="1600" dirty="0">
                <a:latin typeface="+mn-lt"/>
              </a:rPr>
              <a:t>1855</a:t>
            </a:r>
          </a:p>
        </p:txBody>
      </p:sp>
      <p:sp>
        <p:nvSpPr>
          <p:cNvPr id="10" name="TextBox 9">
            <a:extLst>
              <a:ext uri="{FF2B5EF4-FFF2-40B4-BE49-F238E27FC236}">
                <a16:creationId xmlns:a16="http://schemas.microsoft.com/office/drawing/2014/main" id="{A3755E27-0A13-D745-853D-FCA0CA06D44D}"/>
              </a:ext>
            </a:extLst>
          </p:cNvPr>
          <p:cNvSpPr txBox="1"/>
          <p:nvPr/>
        </p:nvSpPr>
        <p:spPr>
          <a:xfrm>
            <a:off x="8260230" y="2818907"/>
            <a:ext cx="601447" cy="338554"/>
          </a:xfrm>
          <a:prstGeom prst="rect">
            <a:avLst/>
          </a:prstGeom>
          <a:noFill/>
        </p:spPr>
        <p:txBody>
          <a:bodyPr wrap="none" rtlCol="0">
            <a:spAutoFit/>
          </a:bodyPr>
          <a:lstStyle/>
          <a:p>
            <a:pPr algn="l"/>
            <a:r>
              <a:rPr lang="en-US" sz="1600" dirty="0">
                <a:latin typeface="+mn-lt"/>
              </a:rPr>
              <a:t>1128</a:t>
            </a:r>
          </a:p>
        </p:txBody>
      </p:sp>
      <p:sp>
        <p:nvSpPr>
          <p:cNvPr id="11" name="TextBox 10">
            <a:extLst>
              <a:ext uri="{FF2B5EF4-FFF2-40B4-BE49-F238E27FC236}">
                <a16:creationId xmlns:a16="http://schemas.microsoft.com/office/drawing/2014/main" id="{3169A17F-17F7-1B47-9011-0DDC22A88EFE}"/>
              </a:ext>
            </a:extLst>
          </p:cNvPr>
          <p:cNvSpPr txBox="1"/>
          <p:nvPr/>
        </p:nvSpPr>
        <p:spPr>
          <a:xfrm>
            <a:off x="8264418" y="3341182"/>
            <a:ext cx="601447" cy="338554"/>
          </a:xfrm>
          <a:prstGeom prst="rect">
            <a:avLst/>
          </a:prstGeom>
          <a:noFill/>
        </p:spPr>
        <p:txBody>
          <a:bodyPr wrap="none" rtlCol="0">
            <a:spAutoFit/>
          </a:bodyPr>
          <a:lstStyle/>
          <a:p>
            <a:pPr algn="l"/>
            <a:r>
              <a:rPr lang="en-US" sz="1600" dirty="0">
                <a:latin typeface="+mn-lt"/>
              </a:rPr>
              <a:t>2774</a:t>
            </a:r>
          </a:p>
        </p:txBody>
      </p:sp>
      <p:sp>
        <p:nvSpPr>
          <p:cNvPr id="12" name="TextBox 11">
            <a:extLst>
              <a:ext uri="{FF2B5EF4-FFF2-40B4-BE49-F238E27FC236}">
                <a16:creationId xmlns:a16="http://schemas.microsoft.com/office/drawing/2014/main" id="{7E249F33-017D-6242-90A2-88DFEC831459}"/>
              </a:ext>
            </a:extLst>
          </p:cNvPr>
          <p:cNvSpPr txBox="1"/>
          <p:nvPr/>
        </p:nvSpPr>
        <p:spPr>
          <a:xfrm>
            <a:off x="8260229" y="3867293"/>
            <a:ext cx="601447" cy="338554"/>
          </a:xfrm>
          <a:prstGeom prst="rect">
            <a:avLst/>
          </a:prstGeom>
          <a:noFill/>
        </p:spPr>
        <p:txBody>
          <a:bodyPr wrap="none" rtlCol="0">
            <a:spAutoFit/>
          </a:bodyPr>
          <a:lstStyle/>
          <a:p>
            <a:pPr algn="l"/>
            <a:r>
              <a:rPr lang="en-US" sz="1600" dirty="0">
                <a:latin typeface="+mn-lt"/>
              </a:rPr>
              <a:t>2075</a:t>
            </a:r>
          </a:p>
        </p:txBody>
      </p:sp>
      <p:sp>
        <p:nvSpPr>
          <p:cNvPr id="13" name="TextBox 12">
            <a:extLst>
              <a:ext uri="{FF2B5EF4-FFF2-40B4-BE49-F238E27FC236}">
                <a16:creationId xmlns:a16="http://schemas.microsoft.com/office/drawing/2014/main" id="{7426D16A-4577-A544-8D99-ABF425196078}"/>
              </a:ext>
            </a:extLst>
          </p:cNvPr>
          <p:cNvSpPr txBox="1"/>
          <p:nvPr/>
        </p:nvSpPr>
        <p:spPr>
          <a:xfrm>
            <a:off x="8260228" y="4388789"/>
            <a:ext cx="601447" cy="338554"/>
          </a:xfrm>
          <a:prstGeom prst="rect">
            <a:avLst/>
          </a:prstGeom>
          <a:noFill/>
        </p:spPr>
        <p:txBody>
          <a:bodyPr wrap="none" rtlCol="0">
            <a:spAutoFit/>
          </a:bodyPr>
          <a:lstStyle/>
          <a:p>
            <a:pPr algn="l"/>
            <a:r>
              <a:rPr lang="en-US" sz="1600" dirty="0">
                <a:latin typeface="+mn-lt"/>
              </a:rPr>
              <a:t>2622</a:t>
            </a:r>
          </a:p>
        </p:txBody>
      </p:sp>
    </p:spTree>
    <p:extLst>
      <p:ext uri="{BB962C8B-B14F-4D97-AF65-F5344CB8AC3E}">
        <p14:creationId xmlns:p14="http://schemas.microsoft.com/office/powerpoint/2010/main" val="1186586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A1673-C642-5C4A-A239-26051645BD46}"/>
              </a:ext>
            </a:extLst>
          </p:cNvPr>
          <p:cNvSpPr>
            <a:spLocks noGrp="1"/>
          </p:cNvSpPr>
          <p:nvPr>
            <p:ph type="title"/>
          </p:nvPr>
        </p:nvSpPr>
        <p:spPr/>
        <p:txBody>
          <a:bodyPr>
            <a:normAutofit fontScale="90000"/>
          </a:bodyPr>
          <a:lstStyle/>
          <a:p>
            <a:r>
              <a:rPr lang="en-US" dirty="0"/>
              <a:t>Block 648493</a:t>
            </a:r>
          </a:p>
        </p:txBody>
      </p:sp>
      <p:pic>
        <p:nvPicPr>
          <p:cNvPr id="4" name="Picture 3">
            <a:extLst>
              <a:ext uri="{FF2B5EF4-FFF2-40B4-BE49-F238E27FC236}">
                <a16:creationId xmlns:a16="http://schemas.microsoft.com/office/drawing/2014/main" id="{5F2CB7D0-2DD0-7747-86D6-3694DA088E03}"/>
              </a:ext>
            </a:extLst>
          </p:cNvPr>
          <p:cNvPicPr>
            <a:picLocks noChangeAspect="1"/>
          </p:cNvPicPr>
          <p:nvPr/>
        </p:nvPicPr>
        <p:blipFill rotWithShape="1">
          <a:blip r:embed="rId2"/>
          <a:srcRect t="28727" r="5000" b="-1"/>
          <a:stretch/>
        </p:blipFill>
        <p:spPr>
          <a:xfrm>
            <a:off x="134004" y="961693"/>
            <a:ext cx="8686800" cy="2647622"/>
          </a:xfrm>
          <a:prstGeom prst="rect">
            <a:avLst/>
          </a:prstGeom>
        </p:spPr>
      </p:pic>
      <p:pic>
        <p:nvPicPr>
          <p:cNvPr id="7" name="Picture 6">
            <a:extLst>
              <a:ext uri="{FF2B5EF4-FFF2-40B4-BE49-F238E27FC236}">
                <a16:creationId xmlns:a16="http://schemas.microsoft.com/office/drawing/2014/main" id="{BF1023FD-3B73-AF4F-B519-066232A32C3E}"/>
              </a:ext>
            </a:extLst>
          </p:cNvPr>
          <p:cNvPicPr>
            <a:picLocks noChangeAspect="1"/>
          </p:cNvPicPr>
          <p:nvPr/>
        </p:nvPicPr>
        <p:blipFill rotWithShape="1">
          <a:blip r:embed="rId3"/>
          <a:srcRect r="2500" b="13089"/>
          <a:stretch/>
        </p:blipFill>
        <p:spPr>
          <a:xfrm>
            <a:off x="134004" y="3609315"/>
            <a:ext cx="8915400" cy="1330436"/>
          </a:xfrm>
          <a:prstGeom prst="rect">
            <a:avLst/>
          </a:prstGeom>
        </p:spPr>
      </p:pic>
      <p:sp>
        <p:nvSpPr>
          <p:cNvPr id="8" name="TextBox 7">
            <a:extLst>
              <a:ext uri="{FF2B5EF4-FFF2-40B4-BE49-F238E27FC236}">
                <a16:creationId xmlns:a16="http://schemas.microsoft.com/office/drawing/2014/main" id="{D02A94F6-4FA9-8D4D-A7E7-0146DD96C49C}"/>
              </a:ext>
            </a:extLst>
          </p:cNvPr>
          <p:cNvSpPr txBox="1"/>
          <p:nvPr/>
        </p:nvSpPr>
        <p:spPr>
          <a:xfrm>
            <a:off x="993228" y="2680136"/>
            <a:ext cx="559769" cy="461665"/>
          </a:xfrm>
          <a:prstGeom prst="rect">
            <a:avLst/>
          </a:prstGeom>
          <a:noFill/>
        </p:spPr>
        <p:txBody>
          <a:bodyPr wrap="none" rtlCol="0">
            <a:spAutoFit/>
          </a:bodyPr>
          <a:lstStyle/>
          <a:p>
            <a:pPr algn="l"/>
            <a:r>
              <a:rPr lang="en-US" dirty="0">
                <a:latin typeface="+mn-lt"/>
              </a:rPr>
              <a:t>(D)</a:t>
            </a:r>
          </a:p>
        </p:txBody>
      </p:sp>
      <p:sp>
        <p:nvSpPr>
          <p:cNvPr id="9" name="TextBox 8">
            <a:extLst>
              <a:ext uri="{FF2B5EF4-FFF2-40B4-BE49-F238E27FC236}">
                <a16:creationId xmlns:a16="http://schemas.microsoft.com/office/drawing/2014/main" id="{9276864C-49F4-FD4C-8DEC-B02A60BC70E3}"/>
              </a:ext>
            </a:extLst>
          </p:cNvPr>
          <p:cNvSpPr txBox="1"/>
          <p:nvPr/>
        </p:nvSpPr>
        <p:spPr>
          <a:xfrm>
            <a:off x="4966138" y="1792307"/>
            <a:ext cx="2108398" cy="400110"/>
          </a:xfrm>
          <a:prstGeom prst="rect">
            <a:avLst/>
          </a:prstGeom>
          <a:noFill/>
        </p:spPr>
        <p:txBody>
          <a:bodyPr wrap="none" rtlCol="0">
            <a:spAutoFit/>
          </a:bodyPr>
          <a:lstStyle/>
          <a:p>
            <a:pPr algn="l"/>
            <a:r>
              <a:rPr lang="en-US" sz="2000" dirty="0">
                <a:latin typeface="+mn-lt"/>
              </a:rPr>
              <a:t>(from </a:t>
            </a:r>
            <a:r>
              <a:rPr lang="en-US" sz="2000" dirty="0" err="1">
                <a:latin typeface="+mn-lt"/>
              </a:rPr>
              <a:t>coinbase</a:t>
            </a:r>
            <a:r>
              <a:rPr lang="en-US" sz="2000" dirty="0">
                <a:latin typeface="+mn-lt"/>
              </a:rPr>
              <a:t> Tx)</a:t>
            </a:r>
          </a:p>
        </p:txBody>
      </p:sp>
      <p:sp>
        <p:nvSpPr>
          <p:cNvPr id="11" name="TextBox 10">
            <a:extLst>
              <a:ext uri="{FF2B5EF4-FFF2-40B4-BE49-F238E27FC236}">
                <a16:creationId xmlns:a16="http://schemas.microsoft.com/office/drawing/2014/main" id="{801B949D-62D0-9548-B3A7-91FE32BC5569}"/>
              </a:ext>
            </a:extLst>
          </p:cNvPr>
          <p:cNvSpPr txBox="1"/>
          <p:nvPr/>
        </p:nvSpPr>
        <p:spPr>
          <a:xfrm>
            <a:off x="5267803" y="2725924"/>
            <a:ext cx="2882969" cy="400110"/>
          </a:xfrm>
          <a:prstGeom prst="rect">
            <a:avLst/>
          </a:prstGeom>
          <a:noFill/>
        </p:spPr>
        <p:txBody>
          <a:bodyPr wrap="none" rtlCol="0">
            <a:spAutoFit/>
          </a:bodyPr>
          <a:lstStyle/>
          <a:p>
            <a:pPr algn="l"/>
            <a:r>
              <a:rPr lang="en-US" sz="2000" dirty="0">
                <a:latin typeface="+mn-lt"/>
              </a:rPr>
              <a:t>(adjusts every two weeks)</a:t>
            </a:r>
          </a:p>
        </p:txBody>
      </p:sp>
      <p:sp>
        <p:nvSpPr>
          <p:cNvPr id="3" name="Oval 2">
            <a:extLst>
              <a:ext uri="{FF2B5EF4-FFF2-40B4-BE49-F238E27FC236}">
                <a16:creationId xmlns:a16="http://schemas.microsoft.com/office/drawing/2014/main" id="{85BED2AB-7F70-0D47-B9AC-2E59A1B5814F}"/>
              </a:ext>
            </a:extLst>
          </p:cNvPr>
          <p:cNvSpPr/>
          <p:nvPr/>
        </p:nvSpPr>
        <p:spPr>
          <a:xfrm>
            <a:off x="2932385" y="2264260"/>
            <a:ext cx="1198179" cy="40011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DB2CB1F-6210-C443-B50B-C083CEB72DA1}"/>
              </a:ext>
            </a:extLst>
          </p:cNvPr>
          <p:cNvSpPr txBox="1"/>
          <p:nvPr/>
        </p:nvSpPr>
        <p:spPr>
          <a:xfrm>
            <a:off x="4866289" y="4585790"/>
            <a:ext cx="4132029" cy="400110"/>
          </a:xfrm>
          <a:prstGeom prst="rect">
            <a:avLst/>
          </a:prstGeom>
          <a:noFill/>
        </p:spPr>
        <p:txBody>
          <a:bodyPr wrap="none" rtlCol="0">
            <a:spAutoFit/>
          </a:bodyPr>
          <a:lstStyle/>
          <a:p>
            <a:pPr algn="l"/>
            <a:r>
              <a:rPr lang="en-US" sz="2000" dirty="0">
                <a:latin typeface="+mn-lt"/>
              </a:rPr>
              <a:t>(Tx fees given to miner in </a:t>
            </a:r>
            <a:r>
              <a:rPr lang="en-US" sz="2000" dirty="0" err="1">
                <a:latin typeface="+mn-lt"/>
              </a:rPr>
              <a:t>coinbase</a:t>
            </a:r>
            <a:r>
              <a:rPr lang="en-US" sz="2000" dirty="0">
                <a:latin typeface="+mn-lt"/>
              </a:rPr>
              <a:t> Tx)</a:t>
            </a:r>
          </a:p>
        </p:txBody>
      </p:sp>
    </p:spTree>
    <p:extLst>
      <p:ext uri="{BB962C8B-B14F-4D97-AF65-F5344CB8AC3E}">
        <p14:creationId xmlns:p14="http://schemas.microsoft.com/office/powerpoint/2010/main" val="320409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16D01-FDB3-1245-B43F-478AEB02BFF6}"/>
              </a:ext>
            </a:extLst>
          </p:cNvPr>
          <p:cNvSpPr>
            <a:spLocks noGrp="1"/>
          </p:cNvSpPr>
          <p:nvPr>
            <p:ph type="title"/>
          </p:nvPr>
        </p:nvSpPr>
        <p:spPr/>
        <p:txBody>
          <a:bodyPr>
            <a:normAutofit fontScale="90000"/>
          </a:bodyPr>
          <a:lstStyle/>
          <a:p>
            <a:r>
              <a:rPr lang="en-US" dirty="0"/>
              <a:t>Bitcoin Blockchain</a:t>
            </a:r>
          </a:p>
        </p:txBody>
      </p:sp>
      <p:sp>
        <p:nvSpPr>
          <p:cNvPr id="3" name="Content Placeholder 2">
            <a:extLst>
              <a:ext uri="{FF2B5EF4-FFF2-40B4-BE49-F238E27FC236}">
                <a16:creationId xmlns:a16="http://schemas.microsoft.com/office/drawing/2014/main" id="{DF983C52-7D7B-CE4D-8E81-83660E27DE52}"/>
              </a:ext>
            </a:extLst>
          </p:cNvPr>
          <p:cNvSpPr>
            <a:spLocks noGrp="1"/>
          </p:cNvSpPr>
          <p:nvPr>
            <p:ph idx="1"/>
          </p:nvPr>
        </p:nvSpPr>
        <p:spPr>
          <a:xfrm>
            <a:off x="353304" y="1309934"/>
            <a:ext cx="8565119" cy="623097"/>
          </a:xfrm>
        </p:spPr>
        <p:txBody>
          <a:bodyPr>
            <a:normAutofit/>
          </a:bodyPr>
          <a:lstStyle/>
          <a:p>
            <a:pPr marL="0" indent="0">
              <a:buNone/>
            </a:pPr>
            <a:r>
              <a:rPr lang="en-US" dirty="0"/>
              <a:t>View the blockchain as a sequence of Tx    (append-only)</a:t>
            </a:r>
          </a:p>
        </p:txBody>
      </p:sp>
      <p:sp>
        <p:nvSpPr>
          <p:cNvPr id="4" name="Rectangle 3">
            <a:extLst>
              <a:ext uri="{FF2B5EF4-FFF2-40B4-BE49-F238E27FC236}">
                <a16:creationId xmlns:a16="http://schemas.microsoft.com/office/drawing/2014/main" id="{63DD6EF4-1045-2043-850E-FD18213492E1}"/>
              </a:ext>
            </a:extLst>
          </p:cNvPr>
          <p:cNvSpPr/>
          <p:nvPr/>
        </p:nvSpPr>
        <p:spPr>
          <a:xfrm>
            <a:off x="1320272" y="2960597"/>
            <a:ext cx="178675" cy="213540"/>
          </a:xfrm>
          <a:prstGeom prst="rect">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4CD6E03-3C08-4244-8863-5BF7536F0782}"/>
              </a:ext>
            </a:extLst>
          </p:cNvPr>
          <p:cNvSpPr/>
          <p:nvPr/>
        </p:nvSpPr>
        <p:spPr>
          <a:xfrm>
            <a:off x="1600972" y="2960597"/>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4CD4F1C-BCE4-5946-9E46-6310F194DB19}"/>
              </a:ext>
            </a:extLst>
          </p:cNvPr>
          <p:cNvSpPr/>
          <p:nvPr/>
        </p:nvSpPr>
        <p:spPr>
          <a:xfrm>
            <a:off x="2162372" y="2960597"/>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EA087A-4C1E-244C-B42F-A639AE4E655B}"/>
              </a:ext>
            </a:extLst>
          </p:cNvPr>
          <p:cNvSpPr/>
          <p:nvPr/>
        </p:nvSpPr>
        <p:spPr>
          <a:xfrm>
            <a:off x="1881672" y="2960597"/>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7179766-EF87-4E44-A90D-713BD69266F0}"/>
              </a:ext>
            </a:extLst>
          </p:cNvPr>
          <p:cNvSpPr/>
          <p:nvPr/>
        </p:nvSpPr>
        <p:spPr>
          <a:xfrm>
            <a:off x="2443072" y="2960597"/>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96243E-F5DE-404D-8B8D-8B42A9197777}"/>
              </a:ext>
            </a:extLst>
          </p:cNvPr>
          <p:cNvSpPr/>
          <p:nvPr/>
        </p:nvSpPr>
        <p:spPr>
          <a:xfrm>
            <a:off x="2832260" y="2960597"/>
            <a:ext cx="178675" cy="213540"/>
          </a:xfrm>
          <a:prstGeom prst="rect">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2C80648-AD6E-0E49-85DE-A689907DA69C}"/>
              </a:ext>
            </a:extLst>
          </p:cNvPr>
          <p:cNvSpPr/>
          <p:nvPr/>
        </p:nvSpPr>
        <p:spPr>
          <a:xfrm>
            <a:off x="3112960" y="2960597"/>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9F6546-75A8-5041-9F64-01F90A47D848}"/>
              </a:ext>
            </a:extLst>
          </p:cNvPr>
          <p:cNvSpPr/>
          <p:nvPr/>
        </p:nvSpPr>
        <p:spPr>
          <a:xfrm>
            <a:off x="3674360" y="2960597"/>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26CE0D-92E8-3548-BE74-D950075B5EAF}"/>
              </a:ext>
            </a:extLst>
          </p:cNvPr>
          <p:cNvSpPr/>
          <p:nvPr/>
        </p:nvSpPr>
        <p:spPr>
          <a:xfrm>
            <a:off x="3393660" y="2960597"/>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F47534B-F6B1-4F4D-8D7D-8B39506AE847}"/>
              </a:ext>
            </a:extLst>
          </p:cNvPr>
          <p:cNvSpPr/>
          <p:nvPr/>
        </p:nvSpPr>
        <p:spPr>
          <a:xfrm>
            <a:off x="4063548" y="2960597"/>
            <a:ext cx="178675" cy="213540"/>
          </a:xfrm>
          <a:prstGeom prst="rect">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8BDA9DD-9733-494A-8C3C-3271E9AE2307}"/>
              </a:ext>
            </a:extLst>
          </p:cNvPr>
          <p:cNvSpPr/>
          <p:nvPr/>
        </p:nvSpPr>
        <p:spPr>
          <a:xfrm>
            <a:off x="5467048" y="2960597"/>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0451F60-B915-3E4F-A4D9-EC08D162FA2C}"/>
              </a:ext>
            </a:extLst>
          </p:cNvPr>
          <p:cNvSpPr/>
          <p:nvPr/>
        </p:nvSpPr>
        <p:spPr>
          <a:xfrm>
            <a:off x="4344248" y="2960597"/>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F8C448-9E7F-734F-B6FD-BA76CC023289}"/>
              </a:ext>
            </a:extLst>
          </p:cNvPr>
          <p:cNvSpPr/>
          <p:nvPr/>
        </p:nvSpPr>
        <p:spPr>
          <a:xfrm>
            <a:off x="4905648" y="2960597"/>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D6C9135-FF5D-B04C-AF8C-D0E49FFC252E}"/>
              </a:ext>
            </a:extLst>
          </p:cNvPr>
          <p:cNvSpPr/>
          <p:nvPr/>
        </p:nvSpPr>
        <p:spPr>
          <a:xfrm>
            <a:off x="4624948" y="2960597"/>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5ADB1B1-496C-C744-B541-CF7D2333E509}"/>
              </a:ext>
            </a:extLst>
          </p:cNvPr>
          <p:cNvSpPr/>
          <p:nvPr/>
        </p:nvSpPr>
        <p:spPr>
          <a:xfrm>
            <a:off x="5186348" y="2960597"/>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B6C1770-CCAF-7843-87FD-A94661171D0C}"/>
              </a:ext>
            </a:extLst>
          </p:cNvPr>
          <p:cNvSpPr/>
          <p:nvPr/>
        </p:nvSpPr>
        <p:spPr>
          <a:xfrm>
            <a:off x="5856236" y="2960597"/>
            <a:ext cx="178675" cy="213540"/>
          </a:xfrm>
          <a:prstGeom prst="rect">
            <a:avLst/>
          </a:prstGeom>
          <a:solidFill>
            <a:schemeClr val="accent3">
              <a:lumMod val="50000"/>
            </a:schemeClr>
          </a:solidFill>
          <a:ln>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AFB9677-45B7-B443-8B78-B75576875772}"/>
              </a:ext>
            </a:extLst>
          </p:cNvPr>
          <p:cNvSpPr/>
          <p:nvPr/>
        </p:nvSpPr>
        <p:spPr>
          <a:xfrm>
            <a:off x="6136936" y="2960597"/>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8398EEA-B805-8A4F-9C38-1B17969DD3F4}"/>
              </a:ext>
            </a:extLst>
          </p:cNvPr>
          <p:cNvSpPr/>
          <p:nvPr/>
        </p:nvSpPr>
        <p:spPr>
          <a:xfrm>
            <a:off x="6698336" y="2960597"/>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1D3784E-D425-9D47-854F-4F7781D410FC}"/>
              </a:ext>
            </a:extLst>
          </p:cNvPr>
          <p:cNvSpPr/>
          <p:nvPr/>
        </p:nvSpPr>
        <p:spPr>
          <a:xfrm>
            <a:off x="6417636" y="2960597"/>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9B4DBC2-1630-A549-B641-57B2178A2313}"/>
              </a:ext>
            </a:extLst>
          </p:cNvPr>
          <p:cNvSpPr/>
          <p:nvPr/>
        </p:nvSpPr>
        <p:spPr>
          <a:xfrm>
            <a:off x="6979036" y="2960597"/>
            <a:ext cx="178675" cy="213540"/>
          </a:xfrm>
          <a:prstGeom prst="rect">
            <a:avLst/>
          </a:prstGeom>
          <a:solidFill>
            <a:srgbClr val="00B050"/>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022CA97B-CBB5-3242-93C7-3D0F7AC8EB89}"/>
              </a:ext>
            </a:extLst>
          </p:cNvPr>
          <p:cNvCxnSpPr/>
          <p:nvPr/>
        </p:nvCxnSpPr>
        <p:spPr>
          <a:xfrm>
            <a:off x="2723772" y="2711669"/>
            <a:ext cx="6463" cy="7409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51EEFA3-F55C-D741-B6E7-841D0375336F}"/>
              </a:ext>
            </a:extLst>
          </p:cNvPr>
          <p:cNvCxnSpPr/>
          <p:nvPr/>
        </p:nvCxnSpPr>
        <p:spPr>
          <a:xfrm>
            <a:off x="3955060" y="2722178"/>
            <a:ext cx="6463" cy="7409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4E28491-0373-514E-AEA6-598F7C39DE8F}"/>
              </a:ext>
            </a:extLst>
          </p:cNvPr>
          <p:cNvCxnSpPr/>
          <p:nvPr/>
        </p:nvCxnSpPr>
        <p:spPr>
          <a:xfrm>
            <a:off x="5747748" y="2674882"/>
            <a:ext cx="6463" cy="740979"/>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4E1DD2CF-BEE5-A647-81EC-7784D7283837}"/>
              </a:ext>
            </a:extLst>
          </p:cNvPr>
          <p:cNvSpPr txBox="1"/>
          <p:nvPr/>
        </p:nvSpPr>
        <p:spPr>
          <a:xfrm>
            <a:off x="7259734" y="2737944"/>
            <a:ext cx="439544" cy="523220"/>
          </a:xfrm>
          <a:prstGeom prst="rect">
            <a:avLst/>
          </a:prstGeom>
          <a:noFill/>
        </p:spPr>
        <p:txBody>
          <a:bodyPr wrap="none" rtlCol="0">
            <a:spAutoFit/>
          </a:bodyPr>
          <a:lstStyle/>
          <a:p>
            <a:pPr algn="l"/>
            <a:r>
              <a:rPr lang="en-US" sz="2800" b="1" dirty="0">
                <a:latin typeface="+mn-lt"/>
              </a:rPr>
              <a:t>…</a:t>
            </a:r>
          </a:p>
        </p:txBody>
      </p:sp>
      <p:grpSp>
        <p:nvGrpSpPr>
          <p:cNvPr id="45" name="Group 44">
            <a:extLst>
              <a:ext uri="{FF2B5EF4-FFF2-40B4-BE49-F238E27FC236}">
                <a16:creationId xmlns:a16="http://schemas.microsoft.com/office/drawing/2014/main" id="{BDAA2EE5-5F86-264F-B708-B5B4944671CE}"/>
              </a:ext>
            </a:extLst>
          </p:cNvPr>
          <p:cNvGrpSpPr/>
          <p:nvPr/>
        </p:nvGrpSpPr>
        <p:grpSpPr>
          <a:xfrm>
            <a:off x="1409609" y="3296989"/>
            <a:ext cx="4442758" cy="1452897"/>
            <a:chOff x="1409609" y="3296989"/>
            <a:chExt cx="4442758" cy="1452897"/>
          </a:xfrm>
        </p:grpSpPr>
        <p:sp>
          <p:nvSpPr>
            <p:cNvPr id="33" name="TextBox 32">
              <a:extLst>
                <a:ext uri="{FF2B5EF4-FFF2-40B4-BE49-F238E27FC236}">
                  <a16:creationId xmlns:a16="http://schemas.microsoft.com/office/drawing/2014/main" id="{42A4FA13-7D23-8E44-B73E-6A65276A8D59}"/>
                </a:ext>
              </a:extLst>
            </p:cNvPr>
            <p:cNvSpPr txBox="1"/>
            <p:nvPr/>
          </p:nvSpPr>
          <p:spPr>
            <a:xfrm>
              <a:off x="3105807" y="4288221"/>
              <a:ext cx="1628907" cy="461665"/>
            </a:xfrm>
            <a:prstGeom prst="rect">
              <a:avLst/>
            </a:prstGeom>
            <a:noFill/>
          </p:spPr>
          <p:txBody>
            <a:bodyPr wrap="none" rtlCol="0">
              <a:spAutoFit/>
            </a:bodyPr>
            <a:lstStyle/>
            <a:p>
              <a:pPr algn="l"/>
              <a:r>
                <a:rPr lang="en-US" dirty="0" err="1">
                  <a:latin typeface="+mn-lt"/>
                </a:rPr>
                <a:t>coinbase</a:t>
              </a:r>
              <a:r>
                <a:rPr lang="en-US" dirty="0">
                  <a:latin typeface="+mn-lt"/>
                </a:rPr>
                <a:t> Tx</a:t>
              </a:r>
            </a:p>
          </p:txBody>
        </p:sp>
        <p:cxnSp>
          <p:nvCxnSpPr>
            <p:cNvPr id="35" name="Straight Arrow Connector 34">
              <a:extLst>
                <a:ext uri="{FF2B5EF4-FFF2-40B4-BE49-F238E27FC236}">
                  <a16:creationId xmlns:a16="http://schemas.microsoft.com/office/drawing/2014/main" id="{4CD69428-A575-2045-86D9-0378B8BB05B9}"/>
                </a:ext>
              </a:extLst>
            </p:cNvPr>
            <p:cNvCxnSpPr/>
            <p:nvPr/>
          </p:nvCxnSpPr>
          <p:spPr>
            <a:xfrm flipH="1" flipV="1">
              <a:off x="1409609" y="3320253"/>
              <a:ext cx="1882026" cy="9912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888C05E-C986-7245-AA5B-A169849838D5}"/>
                </a:ext>
              </a:extLst>
            </p:cNvPr>
            <p:cNvCxnSpPr>
              <a:cxnSpLocks/>
            </p:cNvCxnSpPr>
            <p:nvPr/>
          </p:nvCxnSpPr>
          <p:spPr>
            <a:xfrm flipH="1" flipV="1">
              <a:off x="3010935" y="3308621"/>
              <a:ext cx="558167" cy="1002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702813DB-6078-6A49-A935-7EB90EA69F36}"/>
                </a:ext>
              </a:extLst>
            </p:cNvPr>
            <p:cNvCxnSpPr>
              <a:cxnSpLocks/>
              <a:stCxn id="33" idx="0"/>
            </p:cNvCxnSpPr>
            <p:nvPr/>
          </p:nvCxnSpPr>
          <p:spPr>
            <a:xfrm flipV="1">
              <a:off x="3920261" y="3374259"/>
              <a:ext cx="232624" cy="9139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77BA2F21-D7BA-D24E-9059-DACD942A8116}"/>
                </a:ext>
              </a:extLst>
            </p:cNvPr>
            <p:cNvCxnSpPr>
              <a:cxnSpLocks/>
            </p:cNvCxnSpPr>
            <p:nvPr/>
          </p:nvCxnSpPr>
          <p:spPr>
            <a:xfrm flipV="1">
              <a:off x="4229763" y="3296989"/>
              <a:ext cx="1622604" cy="10650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0619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15B96-201B-0B48-B064-B47966190340}"/>
              </a:ext>
            </a:extLst>
          </p:cNvPr>
          <p:cNvSpPr>
            <a:spLocks noGrp="1"/>
          </p:cNvSpPr>
          <p:nvPr>
            <p:ph type="title"/>
          </p:nvPr>
        </p:nvSpPr>
        <p:spPr/>
        <p:txBody>
          <a:bodyPr>
            <a:normAutofit fontScale="90000"/>
          </a:bodyPr>
          <a:lstStyle/>
          <a:p>
            <a:r>
              <a:rPr lang="en-US" dirty="0"/>
              <a:t>Tx structure   (non-</a:t>
            </a:r>
            <a:r>
              <a:rPr lang="en-US" dirty="0" err="1"/>
              <a:t>coinbase</a:t>
            </a:r>
            <a:r>
              <a:rPr lang="en-US" dirty="0"/>
              <a:t>)</a:t>
            </a:r>
          </a:p>
        </p:txBody>
      </p:sp>
      <p:sp>
        <p:nvSpPr>
          <p:cNvPr id="4" name="TextBox 3">
            <a:extLst>
              <a:ext uri="{FF2B5EF4-FFF2-40B4-BE49-F238E27FC236}">
                <a16:creationId xmlns:a16="http://schemas.microsoft.com/office/drawing/2014/main" id="{A8E7E47A-EBED-E847-99BD-DB65E753A115}"/>
              </a:ext>
            </a:extLst>
          </p:cNvPr>
          <p:cNvSpPr txBox="1"/>
          <p:nvPr/>
        </p:nvSpPr>
        <p:spPr>
          <a:xfrm>
            <a:off x="1261241" y="1059577"/>
            <a:ext cx="1407758" cy="3354765"/>
          </a:xfrm>
          <a:prstGeom prst="rect">
            <a:avLst/>
          </a:prstGeom>
          <a:solidFill>
            <a:schemeClr val="bg1">
              <a:lumMod val="85000"/>
            </a:schemeClr>
          </a:solidFill>
          <a:ln>
            <a:solidFill>
              <a:schemeClr val="accent3">
                <a:lumMod val="50000"/>
              </a:schemeClr>
            </a:solidFill>
          </a:ln>
        </p:spPr>
        <p:txBody>
          <a:bodyPr wrap="none" rtlCol="0">
            <a:spAutoFit/>
          </a:bodyPr>
          <a:lstStyle/>
          <a:p>
            <a:pPr algn="l"/>
            <a:r>
              <a:rPr lang="en-US" dirty="0">
                <a:latin typeface="+mn-lt"/>
              </a:rPr>
              <a:t>input[0]</a:t>
            </a:r>
          </a:p>
          <a:p>
            <a:pPr algn="l"/>
            <a:r>
              <a:rPr lang="en-US" dirty="0">
                <a:latin typeface="+mn-lt"/>
              </a:rPr>
              <a:t>input[1]</a:t>
            </a:r>
          </a:p>
          <a:p>
            <a:pPr algn="l"/>
            <a:r>
              <a:rPr lang="en-US" dirty="0">
                <a:latin typeface="+mn-lt"/>
              </a:rPr>
              <a:t>input[2]</a:t>
            </a:r>
          </a:p>
          <a:p>
            <a:pPr algn="l">
              <a:spcBef>
                <a:spcPts val="1200"/>
              </a:spcBef>
            </a:pPr>
            <a:r>
              <a:rPr lang="en-US" dirty="0">
                <a:latin typeface="+mn-lt"/>
              </a:rPr>
              <a:t>output[0]</a:t>
            </a:r>
          </a:p>
          <a:p>
            <a:pPr algn="l"/>
            <a:r>
              <a:rPr lang="en-US" dirty="0">
                <a:latin typeface="+mn-lt"/>
              </a:rPr>
              <a:t>output[1]</a:t>
            </a:r>
          </a:p>
          <a:p>
            <a:pPr algn="ctr">
              <a:spcBef>
                <a:spcPts val="1200"/>
              </a:spcBef>
            </a:pPr>
            <a:r>
              <a:rPr lang="en-US" dirty="0">
                <a:latin typeface="+mn-lt"/>
              </a:rPr>
              <a:t>witnesses</a:t>
            </a:r>
            <a:br>
              <a:rPr lang="en-US" dirty="0">
                <a:latin typeface="+mn-lt"/>
              </a:rPr>
            </a:br>
            <a:r>
              <a:rPr lang="en-US" sz="1400" dirty="0">
                <a:latin typeface="+mn-lt"/>
              </a:rPr>
              <a:t>(part of input)</a:t>
            </a:r>
          </a:p>
          <a:p>
            <a:pPr algn="l">
              <a:spcBef>
                <a:spcPts val="1200"/>
              </a:spcBef>
            </a:pPr>
            <a:r>
              <a:rPr lang="en-US" dirty="0" err="1">
                <a:latin typeface="+mn-lt"/>
              </a:rPr>
              <a:t>locktime</a:t>
            </a:r>
            <a:endParaRPr lang="en-US" dirty="0">
              <a:latin typeface="+mn-lt"/>
            </a:endParaRPr>
          </a:p>
        </p:txBody>
      </p:sp>
      <p:sp>
        <p:nvSpPr>
          <p:cNvPr id="5" name="TextBox 4">
            <a:extLst>
              <a:ext uri="{FF2B5EF4-FFF2-40B4-BE49-F238E27FC236}">
                <a16:creationId xmlns:a16="http://schemas.microsoft.com/office/drawing/2014/main" id="{1F12AB57-0E86-A845-B161-9468453E9022}"/>
              </a:ext>
            </a:extLst>
          </p:cNvPr>
          <p:cNvSpPr txBox="1"/>
          <p:nvPr/>
        </p:nvSpPr>
        <p:spPr>
          <a:xfrm>
            <a:off x="0" y="3737233"/>
            <a:ext cx="1269771" cy="461665"/>
          </a:xfrm>
          <a:prstGeom prst="rect">
            <a:avLst/>
          </a:prstGeom>
          <a:noFill/>
        </p:spPr>
        <p:txBody>
          <a:bodyPr wrap="none" rtlCol="0">
            <a:spAutoFit/>
          </a:bodyPr>
          <a:lstStyle/>
          <a:p>
            <a:pPr algn="l"/>
            <a:r>
              <a:rPr lang="en-US" dirty="0">
                <a:latin typeface="+mn-lt"/>
              </a:rPr>
              <a:t>(4 bytes)</a:t>
            </a:r>
          </a:p>
        </p:txBody>
      </p:sp>
      <p:sp>
        <p:nvSpPr>
          <p:cNvPr id="7" name="TextBox 6">
            <a:extLst>
              <a:ext uri="{FF2B5EF4-FFF2-40B4-BE49-F238E27FC236}">
                <a16:creationId xmlns:a16="http://schemas.microsoft.com/office/drawing/2014/main" id="{ECE796E5-EF44-C949-A74C-77DFBEF9F086}"/>
              </a:ext>
            </a:extLst>
          </p:cNvPr>
          <p:cNvSpPr txBox="1"/>
          <p:nvPr/>
        </p:nvSpPr>
        <p:spPr>
          <a:xfrm>
            <a:off x="82648" y="3205402"/>
            <a:ext cx="1181734" cy="461665"/>
          </a:xfrm>
          <a:prstGeom prst="rect">
            <a:avLst/>
          </a:prstGeom>
          <a:noFill/>
        </p:spPr>
        <p:txBody>
          <a:bodyPr wrap="none" rtlCol="0">
            <a:spAutoFit/>
          </a:bodyPr>
          <a:lstStyle/>
          <a:p>
            <a:pPr algn="l"/>
            <a:r>
              <a:rPr lang="en-US" dirty="0">
                <a:latin typeface="+mn-lt"/>
              </a:rPr>
              <a:t>(</a:t>
            </a:r>
            <a:r>
              <a:rPr lang="en-US" dirty="0" err="1">
                <a:latin typeface="+mn-lt"/>
              </a:rPr>
              <a:t>segwit</a:t>
            </a:r>
            <a:r>
              <a:rPr lang="en-US" dirty="0">
                <a:latin typeface="+mn-lt"/>
              </a:rPr>
              <a:t>)</a:t>
            </a:r>
          </a:p>
        </p:txBody>
      </p:sp>
      <p:cxnSp>
        <p:nvCxnSpPr>
          <p:cNvPr id="9" name="Straight Connector 8">
            <a:extLst>
              <a:ext uri="{FF2B5EF4-FFF2-40B4-BE49-F238E27FC236}">
                <a16:creationId xmlns:a16="http://schemas.microsoft.com/office/drawing/2014/main" id="{85CE42B3-EB22-2249-AD57-9E22D52DE37D}"/>
              </a:ext>
            </a:extLst>
          </p:cNvPr>
          <p:cNvCxnSpPr/>
          <p:nvPr/>
        </p:nvCxnSpPr>
        <p:spPr>
          <a:xfrm>
            <a:off x="1261241" y="2291260"/>
            <a:ext cx="140775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6056B56-A09F-0840-AD77-CEDAEFBA2DBD}"/>
              </a:ext>
            </a:extLst>
          </p:cNvPr>
          <p:cNvCxnSpPr/>
          <p:nvPr/>
        </p:nvCxnSpPr>
        <p:spPr>
          <a:xfrm>
            <a:off x="1266250" y="3200407"/>
            <a:ext cx="140775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DE9BC0A1-4FB1-4245-9024-AAF221E4E042}"/>
              </a:ext>
            </a:extLst>
          </p:cNvPr>
          <p:cNvCxnSpPr/>
          <p:nvPr/>
        </p:nvCxnSpPr>
        <p:spPr>
          <a:xfrm>
            <a:off x="1266247" y="3869902"/>
            <a:ext cx="1407758"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A2C2468B-0AD4-0440-8212-7E09CF50146B}"/>
              </a:ext>
            </a:extLst>
          </p:cNvPr>
          <p:cNvGrpSpPr/>
          <p:nvPr/>
        </p:nvGrpSpPr>
        <p:grpSpPr>
          <a:xfrm>
            <a:off x="982395" y="4169366"/>
            <a:ext cx="4467890" cy="880060"/>
            <a:chOff x="982395" y="4169366"/>
            <a:chExt cx="4467890" cy="880060"/>
          </a:xfrm>
        </p:grpSpPr>
        <p:sp>
          <p:nvSpPr>
            <p:cNvPr id="12" name="TextBox 11">
              <a:extLst>
                <a:ext uri="{FF2B5EF4-FFF2-40B4-BE49-F238E27FC236}">
                  <a16:creationId xmlns:a16="http://schemas.microsoft.com/office/drawing/2014/main" id="{ED8B59F5-0F44-8040-8BBA-B1A95D99993F}"/>
                </a:ext>
              </a:extLst>
            </p:cNvPr>
            <p:cNvSpPr txBox="1"/>
            <p:nvPr/>
          </p:nvSpPr>
          <p:spPr>
            <a:xfrm>
              <a:off x="982395" y="4587761"/>
              <a:ext cx="4467890" cy="461665"/>
            </a:xfrm>
            <a:prstGeom prst="rect">
              <a:avLst/>
            </a:prstGeom>
            <a:noFill/>
            <a:ln>
              <a:solidFill>
                <a:schemeClr val="accent3">
                  <a:lumMod val="50000"/>
                </a:schemeClr>
              </a:solidFill>
            </a:ln>
          </p:spPr>
          <p:txBody>
            <a:bodyPr wrap="none" rtlCol="0">
              <a:spAutoFit/>
            </a:bodyPr>
            <a:lstStyle/>
            <a:p>
              <a:pPr algn="l"/>
              <a:r>
                <a:rPr lang="en-US" dirty="0">
                  <a:latin typeface="+mn-lt"/>
                </a:rPr>
                <a:t>earliest block # that can include Tx</a:t>
              </a:r>
            </a:p>
          </p:txBody>
        </p:sp>
        <p:cxnSp>
          <p:nvCxnSpPr>
            <p:cNvPr id="14" name="Elbow Connector 13">
              <a:extLst>
                <a:ext uri="{FF2B5EF4-FFF2-40B4-BE49-F238E27FC236}">
                  <a16:creationId xmlns:a16="http://schemas.microsoft.com/office/drawing/2014/main" id="{E2222E02-46A8-8141-A6AA-1BCFB08323F8}"/>
                </a:ext>
              </a:extLst>
            </p:cNvPr>
            <p:cNvCxnSpPr>
              <a:cxnSpLocks/>
            </p:cNvCxnSpPr>
            <p:nvPr/>
          </p:nvCxnSpPr>
          <p:spPr>
            <a:xfrm rot="10800000">
              <a:off x="2498651" y="4169366"/>
              <a:ext cx="793424" cy="391872"/>
            </a:xfrm>
            <a:prstGeom prst="bentConnector3">
              <a:avLst>
                <a:gd name="adj1" fmla="val 1757"/>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17" name="TextBox 16">
            <a:extLst>
              <a:ext uri="{FF2B5EF4-FFF2-40B4-BE49-F238E27FC236}">
                <a16:creationId xmlns:a16="http://schemas.microsoft.com/office/drawing/2014/main" id="{77F6B800-F42F-CD41-BDBD-978DD73CF373}"/>
              </a:ext>
            </a:extLst>
          </p:cNvPr>
          <p:cNvSpPr txBox="1"/>
          <p:nvPr/>
        </p:nvSpPr>
        <p:spPr>
          <a:xfrm>
            <a:off x="157652" y="1444586"/>
            <a:ext cx="963725" cy="461665"/>
          </a:xfrm>
          <a:prstGeom prst="rect">
            <a:avLst/>
          </a:prstGeom>
          <a:noFill/>
        </p:spPr>
        <p:txBody>
          <a:bodyPr wrap="none" rtlCol="0">
            <a:spAutoFit/>
          </a:bodyPr>
          <a:lstStyle/>
          <a:p>
            <a:pPr algn="l"/>
            <a:r>
              <a:rPr lang="en-US" dirty="0">
                <a:latin typeface="+mn-lt"/>
              </a:rPr>
              <a:t>inputs</a:t>
            </a:r>
          </a:p>
        </p:txBody>
      </p:sp>
      <p:sp>
        <p:nvSpPr>
          <p:cNvPr id="18" name="TextBox 17">
            <a:extLst>
              <a:ext uri="{FF2B5EF4-FFF2-40B4-BE49-F238E27FC236}">
                <a16:creationId xmlns:a16="http://schemas.microsoft.com/office/drawing/2014/main" id="{B7950F50-F778-534F-9BA4-ACE7D2D12C14}"/>
              </a:ext>
            </a:extLst>
          </p:cNvPr>
          <p:cNvSpPr txBox="1"/>
          <p:nvPr/>
        </p:nvSpPr>
        <p:spPr>
          <a:xfrm>
            <a:off x="105723" y="2439279"/>
            <a:ext cx="1157689" cy="461665"/>
          </a:xfrm>
          <a:prstGeom prst="rect">
            <a:avLst/>
          </a:prstGeom>
          <a:noFill/>
        </p:spPr>
        <p:txBody>
          <a:bodyPr wrap="none" rtlCol="0">
            <a:spAutoFit/>
          </a:bodyPr>
          <a:lstStyle/>
          <a:p>
            <a:pPr algn="l"/>
            <a:r>
              <a:rPr lang="en-US" dirty="0">
                <a:latin typeface="+mn-lt"/>
              </a:rPr>
              <a:t>outputs</a:t>
            </a:r>
          </a:p>
        </p:txBody>
      </p:sp>
      <p:grpSp>
        <p:nvGrpSpPr>
          <p:cNvPr id="34" name="Group 33">
            <a:extLst>
              <a:ext uri="{FF2B5EF4-FFF2-40B4-BE49-F238E27FC236}">
                <a16:creationId xmlns:a16="http://schemas.microsoft.com/office/drawing/2014/main" id="{6B37B126-B594-C94D-BB8E-00EF5367A637}"/>
              </a:ext>
            </a:extLst>
          </p:cNvPr>
          <p:cNvGrpSpPr/>
          <p:nvPr/>
        </p:nvGrpSpPr>
        <p:grpSpPr>
          <a:xfrm>
            <a:off x="4473027" y="1115575"/>
            <a:ext cx="4251301" cy="1587976"/>
            <a:chOff x="4473027" y="1273233"/>
            <a:chExt cx="4251301" cy="1587976"/>
          </a:xfrm>
        </p:grpSpPr>
        <p:sp>
          <p:nvSpPr>
            <p:cNvPr id="20" name="TextBox 19">
              <a:extLst>
                <a:ext uri="{FF2B5EF4-FFF2-40B4-BE49-F238E27FC236}">
                  <a16:creationId xmlns:a16="http://schemas.microsoft.com/office/drawing/2014/main" id="{64623D0E-4F8A-5947-A7AE-0804609DEF54}"/>
                </a:ext>
              </a:extLst>
            </p:cNvPr>
            <p:cNvSpPr txBox="1"/>
            <p:nvPr/>
          </p:nvSpPr>
          <p:spPr>
            <a:xfrm>
              <a:off x="5772908" y="1291549"/>
              <a:ext cx="1372748" cy="1569660"/>
            </a:xfrm>
            <a:prstGeom prst="rect">
              <a:avLst/>
            </a:prstGeom>
            <a:solidFill>
              <a:schemeClr val="accent6">
                <a:lumMod val="40000"/>
                <a:lumOff val="60000"/>
              </a:schemeClr>
            </a:solidFill>
            <a:ln>
              <a:solidFill>
                <a:schemeClr val="tx1"/>
              </a:solidFill>
            </a:ln>
          </p:spPr>
          <p:txBody>
            <a:bodyPr wrap="none" rtlCol="0">
              <a:spAutoFit/>
            </a:bodyPr>
            <a:lstStyle/>
            <a:p>
              <a:pPr algn="l"/>
              <a:r>
                <a:rPr lang="en-US" dirty="0" err="1">
                  <a:latin typeface="+mn-lt"/>
                </a:rPr>
                <a:t>TxID</a:t>
              </a:r>
              <a:endParaRPr lang="en-US" dirty="0">
                <a:latin typeface="+mn-lt"/>
              </a:endParaRPr>
            </a:p>
            <a:p>
              <a:pPr algn="l"/>
              <a:r>
                <a:rPr lang="en-US" dirty="0">
                  <a:latin typeface="+mn-lt"/>
                </a:rPr>
                <a:t>out-index</a:t>
              </a:r>
            </a:p>
            <a:p>
              <a:pPr algn="l"/>
              <a:r>
                <a:rPr lang="en-US" dirty="0" err="1">
                  <a:latin typeface="+mn-lt"/>
                </a:rPr>
                <a:t>ScriptSig</a:t>
              </a:r>
              <a:endParaRPr lang="en-US" dirty="0">
                <a:latin typeface="+mn-lt"/>
              </a:endParaRPr>
            </a:p>
            <a:p>
              <a:pPr algn="l"/>
              <a:r>
                <a:rPr lang="en-US" dirty="0">
                  <a:latin typeface="+mn-lt"/>
                </a:rPr>
                <a:t>seq</a:t>
              </a:r>
            </a:p>
          </p:txBody>
        </p:sp>
        <p:sp>
          <p:nvSpPr>
            <p:cNvPr id="21" name="TextBox 20">
              <a:extLst>
                <a:ext uri="{FF2B5EF4-FFF2-40B4-BE49-F238E27FC236}">
                  <a16:creationId xmlns:a16="http://schemas.microsoft.com/office/drawing/2014/main" id="{465F648C-4BDC-0B41-AA25-6A625BFD1DC5}"/>
                </a:ext>
              </a:extLst>
            </p:cNvPr>
            <p:cNvSpPr txBox="1"/>
            <p:nvPr/>
          </p:nvSpPr>
          <p:spPr>
            <a:xfrm>
              <a:off x="7208720" y="1273233"/>
              <a:ext cx="1515608" cy="400110"/>
            </a:xfrm>
            <a:prstGeom prst="rect">
              <a:avLst/>
            </a:prstGeom>
            <a:noFill/>
          </p:spPr>
          <p:txBody>
            <a:bodyPr wrap="none" rtlCol="0">
              <a:spAutoFit/>
            </a:bodyPr>
            <a:lstStyle/>
            <a:p>
              <a:r>
                <a:rPr lang="en-US" sz="2000" dirty="0">
                  <a:latin typeface="+mn-lt"/>
                </a:rPr>
                <a:t>32 byte hash</a:t>
              </a:r>
            </a:p>
          </p:txBody>
        </p:sp>
        <p:sp>
          <p:nvSpPr>
            <p:cNvPr id="22" name="TextBox 21">
              <a:extLst>
                <a:ext uri="{FF2B5EF4-FFF2-40B4-BE49-F238E27FC236}">
                  <a16:creationId xmlns:a16="http://schemas.microsoft.com/office/drawing/2014/main" id="{BBCA8E29-BAAE-C046-9B88-86988746305C}"/>
                </a:ext>
              </a:extLst>
            </p:cNvPr>
            <p:cNvSpPr txBox="1"/>
            <p:nvPr/>
          </p:nvSpPr>
          <p:spPr>
            <a:xfrm>
              <a:off x="7232962" y="1692023"/>
              <a:ext cx="1455591" cy="400110"/>
            </a:xfrm>
            <a:prstGeom prst="rect">
              <a:avLst/>
            </a:prstGeom>
            <a:noFill/>
          </p:spPr>
          <p:txBody>
            <a:bodyPr wrap="none" rtlCol="0">
              <a:spAutoFit/>
            </a:bodyPr>
            <a:lstStyle/>
            <a:p>
              <a:r>
                <a:rPr lang="en-US" sz="2000" dirty="0">
                  <a:latin typeface="+mn-lt"/>
                </a:rPr>
                <a:t>4 byte index</a:t>
              </a:r>
            </a:p>
          </p:txBody>
        </p:sp>
        <p:sp>
          <p:nvSpPr>
            <p:cNvPr id="23" name="TextBox 22">
              <a:extLst>
                <a:ext uri="{FF2B5EF4-FFF2-40B4-BE49-F238E27FC236}">
                  <a16:creationId xmlns:a16="http://schemas.microsoft.com/office/drawing/2014/main" id="{26EFA2E4-1100-B040-A969-7B5C51F3BA58}"/>
                </a:ext>
              </a:extLst>
            </p:cNvPr>
            <p:cNvSpPr txBox="1"/>
            <p:nvPr/>
          </p:nvSpPr>
          <p:spPr>
            <a:xfrm>
              <a:off x="7208720" y="2066563"/>
              <a:ext cx="1072986" cy="400110"/>
            </a:xfrm>
            <a:prstGeom prst="rect">
              <a:avLst/>
            </a:prstGeom>
            <a:noFill/>
          </p:spPr>
          <p:txBody>
            <a:bodyPr wrap="none" rtlCol="0">
              <a:spAutoFit/>
            </a:bodyPr>
            <a:lstStyle/>
            <a:p>
              <a:r>
                <a:rPr lang="en-US" sz="2000" dirty="0">
                  <a:latin typeface="+mn-lt"/>
                </a:rPr>
                <a:t>program</a:t>
              </a:r>
            </a:p>
          </p:txBody>
        </p:sp>
        <p:sp>
          <p:nvSpPr>
            <p:cNvPr id="24" name="TextBox 23">
              <a:extLst>
                <a:ext uri="{FF2B5EF4-FFF2-40B4-BE49-F238E27FC236}">
                  <a16:creationId xmlns:a16="http://schemas.microsoft.com/office/drawing/2014/main" id="{7683C3D5-84FE-4447-A1E8-A66A603EDE63}"/>
                </a:ext>
              </a:extLst>
            </p:cNvPr>
            <p:cNvSpPr txBox="1"/>
            <p:nvPr/>
          </p:nvSpPr>
          <p:spPr>
            <a:xfrm>
              <a:off x="7208720" y="2414353"/>
              <a:ext cx="848117" cy="400110"/>
            </a:xfrm>
            <a:prstGeom prst="rect">
              <a:avLst/>
            </a:prstGeom>
            <a:noFill/>
          </p:spPr>
          <p:txBody>
            <a:bodyPr wrap="none" rtlCol="0">
              <a:spAutoFit/>
            </a:bodyPr>
            <a:lstStyle/>
            <a:p>
              <a:r>
                <a:rPr lang="en-US" sz="2000" dirty="0">
                  <a:latin typeface="+mn-lt"/>
                </a:rPr>
                <a:t>ignore</a:t>
              </a:r>
            </a:p>
          </p:txBody>
        </p:sp>
        <p:sp>
          <p:nvSpPr>
            <p:cNvPr id="25" name="TextBox 24">
              <a:extLst>
                <a:ext uri="{FF2B5EF4-FFF2-40B4-BE49-F238E27FC236}">
                  <a16:creationId xmlns:a16="http://schemas.microsoft.com/office/drawing/2014/main" id="{E7ACEF6A-57C1-344C-8612-CC99DC1CA3BE}"/>
                </a:ext>
              </a:extLst>
            </p:cNvPr>
            <p:cNvSpPr txBox="1"/>
            <p:nvPr/>
          </p:nvSpPr>
          <p:spPr>
            <a:xfrm>
              <a:off x="4473027" y="1352147"/>
              <a:ext cx="944489" cy="461665"/>
            </a:xfrm>
            <a:prstGeom prst="rect">
              <a:avLst/>
            </a:prstGeom>
            <a:noFill/>
          </p:spPr>
          <p:txBody>
            <a:bodyPr wrap="none" rtlCol="0">
              <a:spAutoFit/>
            </a:bodyPr>
            <a:lstStyle/>
            <a:p>
              <a:pPr algn="l"/>
              <a:r>
                <a:rPr lang="en-US" b="1" dirty="0">
                  <a:latin typeface="+mn-lt"/>
                </a:rPr>
                <a:t>input</a:t>
              </a:r>
              <a:r>
                <a:rPr lang="en-US" dirty="0">
                  <a:latin typeface="+mn-lt"/>
                </a:rPr>
                <a:t>:</a:t>
              </a:r>
            </a:p>
          </p:txBody>
        </p:sp>
        <p:sp>
          <p:nvSpPr>
            <p:cNvPr id="26" name="Rectangle 25">
              <a:extLst>
                <a:ext uri="{FF2B5EF4-FFF2-40B4-BE49-F238E27FC236}">
                  <a16:creationId xmlns:a16="http://schemas.microsoft.com/office/drawing/2014/main" id="{AA0C2333-8FA9-D440-A0D4-D76C30AAF1E7}"/>
                </a:ext>
              </a:extLst>
            </p:cNvPr>
            <p:cNvSpPr/>
            <p:nvPr/>
          </p:nvSpPr>
          <p:spPr>
            <a:xfrm>
              <a:off x="5772908" y="1291549"/>
              <a:ext cx="1372748" cy="800584"/>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C20A3615-5FE9-4848-828E-B60B5481CD3C}"/>
              </a:ext>
            </a:extLst>
          </p:cNvPr>
          <p:cNvGrpSpPr/>
          <p:nvPr/>
        </p:nvGrpSpPr>
        <p:grpSpPr>
          <a:xfrm>
            <a:off x="4473027" y="3051357"/>
            <a:ext cx="3832921" cy="849313"/>
            <a:chOff x="4473027" y="3209015"/>
            <a:chExt cx="3832921" cy="849313"/>
          </a:xfrm>
        </p:grpSpPr>
        <p:sp>
          <p:nvSpPr>
            <p:cNvPr id="27" name="TextBox 26">
              <a:extLst>
                <a:ext uri="{FF2B5EF4-FFF2-40B4-BE49-F238E27FC236}">
                  <a16:creationId xmlns:a16="http://schemas.microsoft.com/office/drawing/2014/main" id="{C4A7D25A-F886-E74B-850F-01B4F85B3E9B}"/>
                </a:ext>
              </a:extLst>
            </p:cNvPr>
            <p:cNvSpPr txBox="1"/>
            <p:nvPr/>
          </p:nvSpPr>
          <p:spPr>
            <a:xfrm>
              <a:off x="5772908" y="3227331"/>
              <a:ext cx="1372748" cy="830997"/>
            </a:xfrm>
            <a:prstGeom prst="rect">
              <a:avLst/>
            </a:prstGeom>
            <a:solidFill>
              <a:schemeClr val="accent6">
                <a:lumMod val="40000"/>
                <a:lumOff val="60000"/>
              </a:schemeClr>
            </a:solidFill>
            <a:ln>
              <a:solidFill>
                <a:schemeClr val="tx1"/>
              </a:solidFill>
            </a:ln>
          </p:spPr>
          <p:txBody>
            <a:bodyPr wrap="square" rtlCol="0">
              <a:spAutoFit/>
            </a:bodyPr>
            <a:lstStyle/>
            <a:p>
              <a:pPr algn="l"/>
              <a:r>
                <a:rPr lang="en-US" dirty="0">
                  <a:latin typeface="+mn-lt"/>
                </a:rPr>
                <a:t>value</a:t>
              </a:r>
            </a:p>
            <a:p>
              <a:pPr algn="l"/>
              <a:r>
                <a:rPr lang="en-US" dirty="0" err="1">
                  <a:latin typeface="+mn-lt"/>
                </a:rPr>
                <a:t>ScriptPK</a:t>
              </a:r>
              <a:endParaRPr lang="en-US" dirty="0">
                <a:latin typeface="+mn-lt"/>
              </a:endParaRPr>
            </a:p>
          </p:txBody>
        </p:sp>
        <p:sp>
          <p:nvSpPr>
            <p:cNvPr id="28" name="TextBox 27">
              <a:extLst>
                <a:ext uri="{FF2B5EF4-FFF2-40B4-BE49-F238E27FC236}">
                  <a16:creationId xmlns:a16="http://schemas.microsoft.com/office/drawing/2014/main" id="{742D1108-B908-7249-8A0C-03D5D19E3009}"/>
                </a:ext>
              </a:extLst>
            </p:cNvPr>
            <p:cNvSpPr txBox="1"/>
            <p:nvPr/>
          </p:nvSpPr>
          <p:spPr>
            <a:xfrm>
              <a:off x="7208720" y="3209015"/>
              <a:ext cx="935321" cy="400110"/>
            </a:xfrm>
            <a:prstGeom prst="rect">
              <a:avLst/>
            </a:prstGeom>
            <a:noFill/>
          </p:spPr>
          <p:txBody>
            <a:bodyPr wrap="none" rtlCol="0">
              <a:spAutoFit/>
            </a:bodyPr>
            <a:lstStyle/>
            <a:p>
              <a:r>
                <a:rPr lang="en-US" sz="2000" dirty="0">
                  <a:latin typeface="+mn-lt"/>
                </a:rPr>
                <a:t>8 bytes</a:t>
              </a:r>
            </a:p>
          </p:txBody>
        </p:sp>
        <p:sp>
          <p:nvSpPr>
            <p:cNvPr id="29" name="TextBox 28">
              <a:extLst>
                <a:ext uri="{FF2B5EF4-FFF2-40B4-BE49-F238E27FC236}">
                  <a16:creationId xmlns:a16="http://schemas.microsoft.com/office/drawing/2014/main" id="{8B76386E-7DBB-2F4D-A9F6-F52BA47829BB}"/>
                </a:ext>
              </a:extLst>
            </p:cNvPr>
            <p:cNvSpPr txBox="1"/>
            <p:nvPr/>
          </p:nvSpPr>
          <p:spPr>
            <a:xfrm>
              <a:off x="7232962" y="3627805"/>
              <a:ext cx="1072986" cy="400110"/>
            </a:xfrm>
            <a:prstGeom prst="rect">
              <a:avLst/>
            </a:prstGeom>
            <a:noFill/>
          </p:spPr>
          <p:txBody>
            <a:bodyPr wrap="none" rtlCol="0">
              <a:spAutoFit/>
            </a:bodyPr>
            <a:lstStyle/>
            <a:p>
              <a:r>
                <a:rPr lang="en-US" sz="2000" dirty="0">
                  <a:latin typeface="+mn-lt"/>
                </a:rPr>
                <a:t>program</a:t>
              </a:r>
            </a:p>
          </p:txBody>
        </p:sp>
        <p:sp>
          <p:nvSpPr>
            <p:cNvPr id="32" name="TextBox 31">
              <a:extLst>
                <a:ext uri="{FF2B5EF4-FFF2-40B4-BE49-F238E27FC236}">
                  <a16:creationId xmlns:a16="http://schemas.microsoft.com/office/drawing/2014/main" id="{E09A44FF-661B-134B-A537-3676634FB9A3}"/>
                </a:ext>
              </a:extLst>
            </p:cNvPr>
            <p:cNvSpPr txBox="1"/>
            <p:nvPr/>
          </p:nvSpPr>
          <p:spPr>
            <a:xfrm>
              <a:off x="4473027" y="3287929"/>
              <a:ext cx="1141659" cy="461665"/>
            </a:xfrm>
            <a:prstGeom prst="rect">
              <a:avLst/>
            </a:prstGeom>
            <a:noFill/>
          </p:spPr>
          <p:txBody>
            <a:bodyPr wrap="none" rtlCol="0">
              <a:spAutoFit/>
            </a:bodyPr>
            <a:lstStyle/>
            <a:p>
              <a:pPr algn="l"/>
              <a:r>
                <a:rPr lang="en-US" b="1" dirty="0">
                  <a:latin typeface="+mn-lt"/>
                </a:rPr>
                <a:t>output</a:t>
              </a:r>
              <a:r>
                <a:rPr lang="en-US" dirty="0">
                  <a:latin typeface="+mn-lt"/>
                </a:rPr>
                <a:t>:</a:t>
              </a:r>
            </a:p>
          </p:txBody>
        </p:sp>
      </p:grpSp>
      <p:sp>
        <p:nvSpPr>
          <p:cNvPr id="36" name="TextBox 35">
            <a:extLst>
              <a:ext uri="{FF2B5EF4-FFF2-40B4-BE49-F238E27FC236}">
                <a16:creationId xmlns:a16="http://schemas.microsoft.com/office/drawing/2014/main" id="{0019DA6D-A434-4D4E-8F7F-73C919D7E67D}"/>
              </a:ext>
            </a:extLst>
          </p:cNvPr>
          <p:cNvSpPr txBox="1"/>
          <p:nvPr/>
        </p:nvSpPr>
        <p:spPr>
          <a:xfrm>
            <a:off x="6274675" y="4317843"/>
            <a:ext cx="2300246" cy="461665"/>
          </a:xfrm>
          <a:prstGeom prst="rect">
            <a:avLst/>
          </a:prstGeom>
          <a:noFill/>
        </p:spPr>
        <p:txBody>
          <a:bodyPr wrap="none" rtlCol="0">
            <a:spAutoFit/>
          </a:bodyPr>
          <a:lstStyle/>
          <a:p>
            <a:pPr algn="ctr"/>
            <a:r>
              <a:rPr lang="en-US" dirty="0">
                <a:latin typeface="+mn-lt"/>
              </a:rPr>
              <a:t>#BTC = value/10</a:t>
            </a:r>
            <a:r>
              <a:rPr lang="en-US" baseline="30000" dirty="0">
                <a:latin typeface="+mn-lt"/>
              </a:rPr>
              <a:t>8</a:t>
            </a:r>
          </a:p>
        </p:txBody>
      </p:sp>
      <p:grpSp>
        <p:nvGrpSpPr>
          <p:cNvPr id="38" name="Group 37">
            <a:extLst>
              <a:ext uri="{FF2B5EF4-FFF2-40B4-BE49-F238E27FC236}">
                <a16:creationId xmlns:a16="http://schemas.microsoft.com/office/drawing/2014/main" id="{D95EAB96-E9C3-FE46-80FE-D2FC83E5F4A2}"/>
              </a:ext>
            </a:extLst>
          </p:cNvPr>
          <p:cNvGrpSpPr/>
          <p:nvPr/>
        </p:nvGrpSpPr>
        <p:grpSpPr>
          <a:xfrm>
            <a:off x="2668998" y="1054583"/>
            <a:ext cx="2357297" cy="3314444"/>
            <a:chOff x="2921249" y="1054583"/>
            <a:chExt cx="2357297" cy="3314444"/>
          </a:xfrm>
        </p:grpSpPr>
        <p:sp>
          <p:nvSpPr>
            <p:cNvPr id="3" name="TextBox 2">
              <a:extLst>
                <a:ext uri="{FF2B5EF4-FFF2-40B4-BE49-F238E27FC236}">
                  <a16:creationId xmlns:a16="http://schemas.microsoft.com/office/drawing/2014/main" id="{F9AF2105-DAA6-2C4A-B4A6-C92EC2761F67}"/>
                </a:ext>
              </a:extLst>
            </p:cNvPr>
            <p:cNvSpPr txBox="1"/>
            <p:nvPr/>
          </p:nvSpPr>
          <p:spPr>
            <a:xfrm>
              <a:off x="3394674" y="2330879"/>
              <a:ext cx="1661224" cy="461665"/>
            </a:xfrm>
            <a:prstGeom prst="rect">
              <a:avLst/>
            </a:prstGeom>
            <a:noFill/>
            <a:ln>
              <a:solidFill>
                <a:schemeClr val="accent1"/>
              </a:solidFill>
            </a:ln>
          </p:spPr>
          <p:txBody>
            <a:bodyPr wrap="none" rtlCol="0">
              <a:spAutoFit/>
            </a:bodyPr>
            <a:lstStyle/>
            <a:p>
              <a:pPr algn="l"/>
              <a:r>
                <a:rPr lang="en-US" dirty="0" err="1">
                  <a:latin typeface="+mn-lt"/>
                </a:rPr>
                <a:t>TxID</a:t>
              </a:r>
              <a:r>
                <a:rPr lang="en-US" dirty="0">
                  <a:latin typeface="+mn-lt"/>
                </a:rPr>
                <a:t> = H(Tx)</a:t>
              </a:r>
            </a:p>
          </p:txBody>
        </p:sp>
        <p:cxnSp>
          <p:nvCxnSpPr>
            <p:cNvPr id="8" name="Straight Connector 7">
              <a:extLst>
                <a:ext uri="{FF2B5EF4-FFF2-40B4-BE49-F238E27FC236}">
                  <a16:creationId xmlns:a16="http://schemas.microsoft.com/office/drawing/2014/main" id="{8407E715-4731-D949-8735-6FB244D43CC2}"/>
                </a:ext>
              </a:extLst>
            </p:cNvPr>
            <p:cNvCxnSpPr>
              <a:cxnSpLocks/>
            </p:cNvCxnSpPr>
            <p:nvPr/>
          </p:nvCxnSpPr>
          <p:spPr>
            <a:xfrm>
              <a:off x="2921249" y="1054583"/>
              <a:ext cx="473425" cy="1296373"/>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71E5CD4E-ADBC-1044-BE58-53CA7444EF18}"/>
                </a:ext>
              </a:extLst>
            </p:cNvPr>
            <p:cNvCxnSpPr>
              <a:cxnSpLocks/>
            </p:cNvCxnSpPr>
            <p:nvPr/>
          </p:nvCxnSpPr>
          <p:spPr>
            <a:xfrm flipV="1">
              <a:off x="2921249" y="2792544"/>
              <a:ext cx="473425" cy="1576483"/>
            </a:xfrm>
            <a:prstGeom prst="line">
              <a:avLst/>
            </a:prstGeom>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C36F7FC8-31B6-9247-B812-4AAC763E5BEF}"/>
                </a:ext>
              </a:extLst>
            </p:cNvPr>
            <p:cNvSpPr txBox="1"/>
            <p:nvPr/>
          </p:nvSpPr>
          <p:spPr>
            <a:xfrm>
              <a:off x="3325447" y="2701304"/>
              <a:ext cx="1953099" cy="338554"/>
            </a:xfrm>
            <a:prstGeom prst="rect">
              <a:avLst/>
            </a:prstGeom>
            <a:noFill/>
          </p:spPr>
          <p:txBody>
            <a:bodyPr wrap="none" rtlCol="0">
              <a:spAutoFit/>
            </a:bodyPr>
            <a:lstStyle/>
            <a:p>
              <a:pPr algn="l"/>
              <a:r>
                <a:rPr lang="en-US" sz="1600" dirty="0">
                  <a:latin typeface="+mn-lt"/>
                </a:rPr>
                <a:t>(excluding witnesses)</a:t>
              </a:r>
            </a:p>
          </p:txBody>
        </p:sp>
      </p:grpSp>
    </p:spTree>
    <p:extLst>
      <p:ext uri="{BB962C8B-B14F-4D97-AF65-F5344CB8AC3E}">
        <p14:creationId xmlns:p14="http://schemas.microsoft.com/office/powerpoint/2010/main" val="265830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0D9F8-5F2E-7448-A276-47D581555A44}"/>
              </a:ext>
            </a:extLst>
          </p:cNvPr>
          <p:cNvSpPr>
            <a:spLocks noGrp="1"/>
          </p:cNvSpPr>
          <p:nvPr>
            <p:ph type="title"/>
          </p:nvPr>
        </p:nvSpPr>
        <p:spPr/>
        <p:txBody>
          <a:bodyPr>
            <a:normAutofit fontScale="90000"/>
          </a:bodyPr>
          <a:lstStyle/>
          <a:p>
            <a:r>
              <a:rPr lang="en-US" dirty="0"/>
              <a:t>What is all the excitement about?</a:t>
            </a:r>
          </a:p>
        </p:txBody>
      </p:sp>
      <p:sp>
        <p:nvSpPr>
          <p:cNvPr id="3" name="Content Placeholder 2">
            <a:extLst>
              <a:ext uri="{FF2B5EF4-FFF2-40B4-BE49-F238E27FC236}">
                <a16:creationId xmlns:a16="http://schemas.microsoft.com/office/drawing/2014/main" id="{91DDB5FA-0C8E-FE45-BB51-D7C3A886C43E}"/>
              </a:ext>
            </a:extLst>
          </p:cNvPr>
          <p:cNvSpPr>
            <a:spLocks noGrp="1"/>
          </p:cNvSpPr>
          <p:nvPr>
            <p:ph idx="1"/>
          </p:nvPr>
        </p:nvSpPr>
        <p:spPr>
          <a:xfrm>
            <a:off x="276447" y="1200151"/>
            <a:ext cx="8739961" cy="3818430"/>
          </a:xfrm>
        </p:spPr>
        <p:txBody>
          <a:bodyPr>
            <a:noAutofit/>
          </a:bodyPr>
          <a:lstStyle/>
          <a:p>
            <a:pPr marL="0" indent="0">
              <a:spcBef>
                <a:spcPts val="2376"/>
              </a:spcBef>
              <a:buNone/>
            </a:pPr>
            <a:r>
              <a:rPr lang="en-US" sz="2400" dirty="0"/>
              <a:t>(2) </a:t>
            </a:r>
            <a:r>
              <a:rPr lang="en-US" sz="2400" u="sng" dirty="0"/>
              <a:t>Beyond stored value</a:t>
            </a:r>
            <a:r>
              <a:rPr lang="en-US" sz="2400" dirty="0"/>
              <a:t>:   </a:t>
            </a:r>
            <a:r>
              <a:rPr lang="en-US" sz="2400" b="1" dirty="0"/>
              <a:t>decentralized applications (DAPPs)</a:t>
            </a:r>
          </a:p>
          <a:p>
            <a:r>
              <a:rPr lang="en-US" sz="2400" b="1" dirty="0" err="1"/>
              <a:t>DeFi</a:t>
            </a:r>
            <a:r>
              <a:rPr lang="en-US" sz="2400" dirty="0"/>
              <a:t>:   financial instruments managed by </a:t>
            </a:r>
            <a:r>
              <a:rPr lang="en-US" sz="2400" u="sng" dirty="0"/>
              <a:t>public</a:t>
            </a:r>
            <a:r>
              <a:rPr lang="en-US" sz="2400" dirty="0"/>
              <a:t> programs</a:t>
            </a:r>
          </a:p>
          <a:p>
            <a:pPr lvl="1"/>
            <a:r>
              <a:rPr lang="en-US" sz="2400" dirty="0"/>
              <a:t>examples:   </a:t>
            </a:r>
            <a:r>
              <a:rPr lang="en-US" sz="2400"/>
              <a:t>stablecoins</a:t>
            </a:r>
            <a:r>
              <a:rPr lang="en-US" sz="2400" dirty="0"/>
              <a:t>,   lending,   exchanges,   ….</a:t>
            </a:r>
          </a:p>
          <a:p>
            <a:pPr>
              <a:spcBef>
                <a:spcPts val="1200"/>
              </a:spcBef>
            </a:pPr>
            <a:r>
              <a:rPr lang="en-US" sz="2400" b="1" dirty="0"/>
              <a:t>Asset management </a:t>
            </a:r>
            <a:r>
              <a:rPr lang="en-US" sz="2400" dirty="0"/>
              <a:t>(NFTs)</a:t>
            </a:r>
            <a:r>
              <a:rPr lang="en-US" sz="2400" b="1" dirty="0"/>
              <a:t>:  </a:t>
            </a:r>
            <a:r>
              <a:rPr lang="en-US" sz="2400" dirty="0"/>
              <a:t>  art,  game assets,  domain names.</a:t>
            </a:r>
          </a:p>
          <a:p>
            <a:pPr>
              <a:spcBef>
                <a:spcPts val="1200"/>
              </a:spcBef>
              <a:buFont typeface="Arial" panose="020B0604020202020204" pitchFamily="34" charset="0"/>
              <a:buChar char="•"/>
            </a:pPr>
            <a:r>
              <a:rPr lang="en-US" sz="2400" b="1" dirty="0"/>
              <a:t>Decentralized organizations </a:t>
            </a:r>
            <a:r>
              <a:rPr lang="en-US" sz="2400" dirty="0"/>
              <a:t>(DAOs):      </a:t>
            </a:r>
            <a:r>
              <a:rPr lang="en-US" sz="2000" dirty="0"/>
              <a:t>(decentralized governance)</a:t>
            </a:r>
          </a:p>
          <a:p>
            <a:pPr marL="912813" lvl="2" indent="-342900">
              <a:spcBef>
                <a:spcPts val="600"/>
              </a:spcBef>
              <a:buFont typeface="Arial" panose="020B0604020202020204" pitchFamily="34" charset="0"/>
              <a:buChar char="•"/>
            </a:pPr>
            <a:r>
              <a:rPr lang="en-US" sz="2400" dirty="0"/>
              <a:t>DAOs for investment,   for donations,   for collecting art,   etc. </a:t>
            </a:r>
          </a:p>
          <a:p>
            <a:pPr marL="0" indent="0">
              <a:spcBef>
                <a:spcPts val="3200"/>
              </a:spcBef>
              <a:buNone/>
            </a:pPr>
            <a:r>
              <a:rPr lang="en-US" sz="2400" dirty="0"/>
              <a:t>(3) New programming model:   writing decentralized programs</a:t>
            </a:r>
          </a:p>
        </p:txBody>
      </p:sp>
      <p:cxnSp>
        <p:nvCxnSpPr>
          <p:cNvPr id="6" name="Straight Connector 5">
            <a:extLst>
              <a:ext uri="{FF2B5EF4-FFF2-40B4-BE49-F238E27FC236}">
                <a16:creationId xmlns:a16="http://schemas.microsoft.com/office/drawing/2014/main" id="{CC749B8B-EA6A-C345-8B37-8F92F120A6F6}"/>
              </a:ext>
            </a:extLst>
          </p:cNvPr>
          <p:cNvCxnSpPr/>
          <p:nvPr/>
        </p:nvCxnSpPr>
        <p:spPr>
          <a:xfrm>
            <a:off x="95693" y="4199857"/>
            <a:ext cx="8952614"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702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74C1-C9C3-6048-89F7-ECE07ACE9241}"/>
              </a:ext>
            </a:extLst>
          </p:cNvPr>
          <p:cNvSpPr>
            <a:spLocks noGrp="1"/>
          </p:cNvSpPr>
          <p:nvPr>
            <p:ph type="title"/>
          </p:nvPr>
        </p:nvSpPr>
        <p:spPr/>
        <p:txBody>
          <a:bodyPr>
            <a:normAutofit fontScale="90000"/>
          </a:bodyPr>
          <a:lstStyle/>
          <a:p>
            <a:r>
              <a:rPr lang="en-US" dirty="0"/>
              <a:t>Example</a:t>
            </a:r>
          </a:p>
        </p:txBody>
      </p:sp>
      <p:grpSp>
        <p:nvGrpSpPr>
          <p:cNvPr id="5" name="Group 4">
            <a:extLst>
              <a:ext uri="{FF2B5EF4-FFF2-40B4-BE49-F238E27FC236}">
                <a16:creationId xmlns:a16="http://schemas.microsoft.com/office/drawing/2014/main" id="{3C1371FA-981A-1047-9D31-363D5C81F7B6}"/>
              </a:ext>
            </a:extLst>
          </p:cNvPr>
          <p:cNvGrpSpPr/>
          <p:nvPr/>
        </p:nvGrpSpPr>
        <p:grpSpPr>
          <a:xfrm>
            <a:off x="2848475" y="1548997"/>
            <a:ext cx="2071425" cy="495946"/>
            <a:chOff x="2634712" y="3808412"/>
            <a:chExt cx="2071425" cy="495946"/>
          </a:xfrm>
        </p:grpSpPr>
        <p:sp>
          <p:nvSpPr>
            <p:cNvPr id="6" name="Rectangle 5">
              <a:extLst>
                <a:ext uri="{FF2B5EF4-FFF2-40B4-BE49-F238E27FC236}">
                  <a16:creationId xmlns:a16="http://schemas.microsoft.com/office/drawing/2014/main" id="{3ADDAD36-7038-444D-B558-FB60CEEFAA5B}"/>
                </a:ext>
              </a:extLst>
            </p:cNvPr>
            <p:cNvSpPr/>
            <p:nvPr/>
          </p:nvSpPr>
          <p:spPr>
            <a:xfrm>
              <a:off x="2634712" y="3808412"/>
              <a:ext cx="622641"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2</a:t>
              </a:r>
            </a:p>
          </p:txBody>
        </p:sp>
        <p:sp>
          <p:nvSpPr>
            <p:cNvPr id="7" name="Rectangle 6">
              <a:extLst>
                <a:ext uri="{FF2B5EF4-FFF2-40B4-BE49-F238E27FC236}">
                  <a16:creationId xmlns:a16="http://schemas.microsoft.com/office/drawing/2014/main" id="{E63831FB-73EF-044D-BAEA-3E3D8777412E}"/>
                </a:ext>
              </a:extLst>
            </p:cNvPr>
            <p:cNvSpPr/>
            <p:nvPr/>
          </p:nvSpPr>
          <p:spPr>
            <a:xfrm>
              <a:off x="3257353" y="3808412"/>
              <a:ext cx="1448784"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ScriptPK</a:t>
              </a:r>
              <a:endParaRPr lang="en-US" dirty="0"/>
            </a:p>
          </p:txBody>
        </p:sp>
      </p:grpSp>
      <p:grpSp>
        <p:nvGrpSpPr>
          <p:cNvPr id="8" name="Group 7">
            <a:extLst>
              <a:ext uri="{FF2B5EF4-FFF2-40B4-BE49-F238E27FC236}">
                <a16:creationId xmlns:a16="http://schemas.microsoft.com/office/drawing/2014/main" id="{F510B76D-778A-FB41-B1D2-0D98EFFAFC40}"/>
              </a:ext>
            </a:extLst>
          </p:cNvPr>
          <p:cNvGrpSpPr/>
          <p:nvPr/>
        </p:nvGrpSpPr>
        <p:grpSpPr>
          <a:xfrm>
            <a:off x="4919899" y="1548997"/>
            <a:ext cx="2103518" cy="495946"/>
            <a:chOff x="2634712" y="3808412"/>
            <a:chExt cx="2103518" cy="495946"/>
          </a:xfrm>
        </p:grpSpPr>
        <p:sp>
          <p:nvSpPr>
            <p:cNvPr id="9" name="Rectangle 8">
              <a:extLst>
                <a:ext uri="{FF2B5EF4-FFF2-40B4-BE49-F238E27FC236}">
                  <a16:creationId xmlns:a16="http://schemas.microsoft.com/office/drawing/2014/main" id="{F636BA2C-2735-DD44-AC89-2E3F4815DB5A}"/>
                </a:ext>
              </a:extLst>
            </p:cNvPr>
            <p:cNvSpPr/>
            <p:nvPr/>
          </p:nvSpPr>
          <p:spPr>
            <a:xfrm>
              <a:off x="2634712" y="3808412"/>
              <a:ext cx="528681"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5</a:t>
              </a:r>
            </a:p>
          </p:txBody>
        </p:sp>
        <p:sp>
          <p:nvSpPr>
            <p:cNvPr id="10" name="Rectangle 9">
              <a:extLst>
                <a:ext uri="{FF2B5EF4-FFF2-40B4-BE49-F238E27FC236}">
                  <a16:creationId xmlns:a16="http://schemas.microsoft.com/office/drawing/2014/main" id="{E6308A20-92FE-A941-A86D-E590BA17C1D1}"/>
                </a:ext>
              </a:extLst>
            </p:cNvPr>
            <p:cNvSpPr/>
            <p:nvPr/>
          </p:nvSpPr>
          <p:spPr>
            <a:xfrm>
              <a:off x="3163394" y="3808412"/>
              <a:ext cx="1574836"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ScriptPK</a:t>
              </a:r>
              <a:endParaRPr lang="en-US" dirty="0"/>
            </a:p>
          </p:txBody>
        </p:sp>
      </p:grpSp>
      <p:sp>
        <p:nvSpPr>
          <p:cNvPr id="11" name="Rectangle 10">
            <a:extLst>
              <a:ext uri="{FF2B5EF4-FFF2-40B4-BE49-F238E27FC236}">
                <a16:creationId xmlns:a16="http://schemas.microsoft.com/office/drawing/2014/main" id="{CEA7F9BB-B1D6-D64E-916C-9CBB526D0818}"/>
              </a:ext>
            </a:extLst>
          </p:cNvPr>
          <p:cNvSpPr/>
          <p:nvPr/>
        </p:nvSpPr>
        <p:spPr>
          <a:xfrm>
            <a:off x="1689316" y="1548997"/>
            <a:ext cx="1131376"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input</a:t>
            </a:r>
          </a:p>
        </p:txBody>
      </p:sp>
      <p:cxnSp>
        <p:nvCxnSpPr>
          <p:cNvPr id="13" name="Straight Connector 12">
            <a:extLst>
              <a:ext uri="{FF2B5EF4-FFF2-40B4-BE49-F238E27FC236}">
                <a16:creationId xmlns:a16="http://schemas.microsoft.com/office/drawing/2014/main" id="{CD4655A4-CC31-4E4D-8D9E-25AAD8970912}"/>
              </a:ext>
            </a:extLst>
          </p:cNvPr>
          <p:cNvCxnSpPr/>
          <p:nvPr/>
        </p:nvCxnSpPr>
        <p:spPr>
          <a:xfrm>
            <a:off x="2830394" y="1238036"/>
            <a:ext cx="0" cy="102288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0D2B4B3-77C8-EF49-8F5C-A2A75DFBDDC7}"/>
              </a:ext>
            </a:extLst>
          </p:cNvPr>
          <p:cNvCxnSpPr/>
          <p:nvPr/>
        </p:nvCxnSpPr>
        <p:spPr>
          <a:xfrm>
            <a:off x="4901818" y="1238036"/>
            <a:ext cx="0" cy="10228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1232A9B-DF4F-BA4C-B86F-CD816E15F088}"/>
              </a:ext>
            </a:extLst>
          </p:cNvPr>
          <p:cNvSpPr txBox="1"/>
          <p:nvPr/>
        </p:nvSpPr>
        <p:spPr>
          <a:xfrm>
            <a:off x="1706587" y="1140729"/>
            <a:ext cx="1124026" cy="461665"/>
          </a:xfrm>
          <a:prstGeom prst="rect">
            <a:avLst/>
          </a:prstGeom>
          <a:noFill/>
        </p:spPr>
        <p:txBody>
          <a:bodyPr wrap="none" rtlCol="0">
            <a:spAutoFit/>
          </a:bodyPr>
          <a:lstStyle/>
          <a:p>
            <a:r>
              <a:rPr lang="en-US" dirty="0" err="1"/>
              <a:t>TxIn</a:t>
            </a:r>
            <a:r>
              <a:rPr lang="en-US" dirty="0"/>
              <a:t>[0]</a:t>
            </a:r>
          </a:p>
        </p:txBody>
      </p:sp>
      <p:sp>
        <p:nvSpPr>
          <p:cNvPr id="17" name="TextBox 16">
            <a:extLst>
              <a:ext uri="{FF2B5EF4-FFF2-40B4-BE49-F238E27FC236}">
                <a16:creationId xmlns:a16="http://schemas.microsoft.com/office/drawing/2014/main" id="{6B361B01-BBC8-CC43-B53A-FFF9E6693A91}"/>
              </a:ext>
            </a:extLst>
          </p:cNvPr>
          <p:cNvSpPr txBox="1"/>
          <p:nvPr/>
        </p:nvSpPr>
        <p:spPr>
          <a:xfrm>
            <a:off x="3129306" y="1154810"/>
            <a:ext cx="1362874" cy="461665"/>
          </a:xfrm>
          <a:prstGeom prst="rect">
            <a:avLst/>
          </a:prstGeom>
          <a:noFill/>
        </p:spPr>
        <p:txBody>
          <a:bodyPr wrap="none" rtlCol="0">
            <a:spAutoFit/>
          </a:bodyPr>
          <a:lstStyle/>
          <a:p>
            <a:r>
              <a:rPr lang="en-US" dirty="0" err="1"/>
              <a:t>TxOut</a:t>
            </a:r>
            <a:r>
              <a:rPr lang="en-US" dirty="0"/>
              <a:t>[0]</a:t>
            </a:r>
          </a:p>
        </p:txBody>
      </p:sp>
      <p:sp>
        <p:nvSpPr>
          <p:cNvPr id="18" name="TextBox 17">
            <a:extLst>
              <a:ext uri="{FF2B5EF4-FFF2-40B4-BE49-F238E27FC236}">
                <a16:creationId xmlns:a16="http://schemas.microsoft.com/office/drawing/2014/main" id="{CCE68698-9B73-194D-8224-65694120E099}"/>
              </a:ext>
            </a:extLst>
          </p:cNvPr>
          <p:cNvSpPr txBox="1"/>
          <p:nvPr/>
        </p:nvSpPr>
        <p:spPr>
          <a:xfrm>
            <a:off x="5188399" y="1133235"/>
            <a:ext cx="1362874" cy="461665"/>
          </a:xfrm>
          <a:prstGeom prst="rect">
            <a:avLst/>
          </a:prstGeom>
          <a:noFill/>
        </p:spPr>
        <p:txBody>
          <a:bodyPr wrap="none" rtlCol="0">
            <a:spAutoFit/>
          </a:bodyPr>
          <a:lstStyle/>
          <a:p>
            <a:r>
              <a:rPr lang="en-US" dirty="0" err="1"/>
              <a:t>TxOut</a:t>
            </a:r>
            <a:r>
              <a:rPr lang="en-US" dirty="0"/>
              <a:t>[1]</a:t>
            </a:r>
          </a:p>
        </p:txBody>
      </p:sp>
      <p:sp>
        <p:nvSpPr>
          <p:cNvPr id="19" name="TextBox 18">
            <a:extLst>
              <a:ext uri="{FF2B5EF4-FFF2-40B4-BE49-F238E27FC236}">
                <a16:creationId xmlns:a16="http://schemas.microsoft.com/office/drawing/2014/main" id="{A439EF74-47A6-4046-B59D-3249F363D4F2}"/>
              </a:ext>
            </a:extLst>
          </p:cNvPr>
          <p:cNvSpPr txBox="1"/>
          <p:nvPr/>
        </p:nvSpPr>
        <p:spPr>
          <a:xfrm>
            <a:off x="221606" y="1505677"/>
            <a:ext cx="782587" cy="461665"/>
          </a:xfrm>
          <a:prstGeom prst="rect">
            <a:avLst/>
          </a:prstGeom>
          <a:noFill/>
        </p:spPr>
        <p:txBody>
          <a:bodyPr wrap="none" rtlCol="0">
            <a:spAutoFit/>
          </a:bodyPr>
          <a:lstStyle/>
          <a:p>
            <a:r>
              <a:rPr lang="en-US" dirty="0"/>
              <a:t>Tx1:</a:t>
            </a:r>
          </a:p>
        </p:txBody>
      </p:sp>
      <p:sp>
        <p:nvSpPr>
          <p:cNvPr id="23" name="TextBox 22">
            <a:extLst>
              <a:ext uri="{FF2B5EF4-FFF2-40B4-BE49-F238E27FC236}">
                <a16:creationId xmlns:a16="http://schemas.microsoft.com/office/drawing/2014/main" id="{78143A7F-C804-2A43-9A53-05328E477B03}"/>
              </a:ext>
            </a:extLst>
          </p:cNvPr>
          <p:cNvSpPr txBox="1"/>
          <p:nvPr/>
        </p:nvSpPr>
        <p:spPr>
          <a:xfrm>
            <a:off x="3311229" y="2128761"/>
            <a:ext cx="1152880" cy="461665"/>
          </a:xfrm>
          <a:prstGeom prst="rect">
            <a:avLst/>
          </a:prstGeom>
          <a:noFill/>
        </p:spPr>
        <p:txBody>
          <a:bodyPr wrap="none" rtlCol="0">
            <a:spAutoFit/>
          </a:bodyPr>
          <a:lstStyle/>
          <a:p>
            <a:r>
              <a:rPr lang="en-US" b="1" dirty="0"/>
              <a:t>UTXO</a:t>
            </a:r>
            <a:r>
              <a:rPr lang="en-US" b="1" baseline="-25000" dirty="0"/>
              <a:t>1</a:t>
            </a:r>
          </a:p>
        </p:txBody>
      </p:sp>
      <p:sp>
        <p:nvSpPr>
          <p:cNvPr id="24" name="TextBox 23">
            <a:extLst>
              <a:ext uri="{FF2B5EF4-FFF2-40B4-BE49-F238E27FC236}">
                <a16:creationId xmlns:a16="http://schemas.microsoft.com/office/drawing/2014/main" id="{B129ABF7-DD95-8B4D-80BA-B22E4E6C66BD}"/>
              </a:ext>
            </a:extLst>
          </p:cNvPr>
          <p:cNvSpPr txBox="1"/>
          <p:nvPr/>
        </p:nvSpPr>
        <p:spPr>
          <a:xfrm>
            <a:off x="5334500" y="2099799"/>
            <a:ext cx="1152880" cy="461665"/>
          </a:xfrm>
          <a:prstGeom prst="rect">
            <a:avLst/>
          </a:prstGeom>
          <a:noFill/>
        </p:spPr>
        <p:txBody>
          <a:bodyPr wrap="none" rtlCol="0">
            <a:spAutoFit/>
          </a:bodyPr>
          <a:lstStyle/>
          <a:p>
            <a:r>
              <a:rPr lang="en-US" b="1" dirty="0"/>
              <a:t>UTXO</a:t>
            </a:r>
            <a:r>
              <a:rPr lang="en-US" b="1" baseline="-25000" dirty="0"/>
              <a:t>2</a:t>
            </a:r>
          </a:p>
        </p:txBody>
      </p:sp>
      <p:cxnSp>
        <p:nvCxnSpPr>
          <p:cNvPr id="41" name="Straight Connector 40">
            <a:extLst>
              <a:ext uri="{FF2B5EF4-FFF2-40B4-BE49-F238E27FC236}">
                <a16:creationId xmlns:a16="http://schemas.microsoft.com/office/drawing/2014/main" id="{052BEEDE-64F7-0B48-AC98-B71764F7670C}"/>
              </a:ext>
            </a:extLst>
          </p:cNvPr>
          <p:cNvCxnSpPr/>
          <p:nvPr/>
        </p:nvCxnSpPr>
        <p:spPr>
          <a:xfrm>
            <a:off x="7023417" y="1319567"/>
            <a:ext cx="0" cy="102288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1F5BD1A1-F5C8-2E40-A99A-1F18DE73BDF0}"/>
              </a:ext>
            </a:extLst>
          </p:cNvPr>
          <p:cNvSpPr/>
          <p:nvPr/>
        </p:nvSpPr>
        <p:spPr>
          <a:xfrm>
            <a:off x="7057229" y="1552800"/>
            <a:ext cx="397455"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0</a:t>
            </a:r>
          </a:p>
        </p:txBody>
      </p:sp>
      <p:sp>
        <p:nvSpPr>
          <p:cNvPr id="43" name="TextBox 42">
            <a:extLst>
              <a:ext uri="{FF2B5EF4-FFF2-40B4-BE49-F238E27FC236}">
                <a16:creationId xmlns:a16="http://schemas.microsoft.com/office/drawing/2014/main" id="{8BD1C29C-523A-A148-8C72-78D083E402ED}"/>
              </a:ext>
            </a:extLst>
          </p:cNvPr>
          <p:cNvSpPr txBox="1"/>
          <p:nvPr/>
        </p:nvSpPr>
        <p:spPr>
          <a:xfrm>
            <a:off x="7342339" y="882555"/>
            <a:ext cx="1791003" cy="461665"/>
          </a:xfrm>
          <a:prstGeom prst="rect">
            <a:avLst/>
          </a:prstGeom>
          <a:noFill/>
        </p:spPr>
        <p:txBody>
          <a:bodyPr wrap="none" rtlCol="0">
            <a:spAutoFit/>
          </a:bodyPr>
          <a:lstStyle/>
          <a:p>
            <a:pPr algn="l"/>
            <a:r>
              <a:rPr lang="en-US" dirty="0">
                <a:latin typeface="+mn-lt"/>
              </a:rPr>
              <a:t>null </a:t>
            </a:r>
            <a:r>
              <a:rPr lang="en-US" dirty="0" err="1">
                <a:latin typeface="+mn-lt"/>
              </a:rPr>
              <a:t>locktime</a:t>
            </a:r>
            <a:endParaRPr lang="en-US" dirty="0">
              <a:latin typeface="+mn-lt"/>
            </a:endParaRPr>
          </a:p>
        </p:txBody>
      </p:sp>
      <p:cxnSp>
        <p:nvCxnSpPr>
          <p:cNvPr id="45" name="Straight Arrow Connector 44">
            <a:extLst>
              <a:ext uri="{FF2B5EF4-FFF2-40B4-BE49-F238E27FC236}">
                <a16:creationId xmlns:a16="http://schemas.microsoft.com/office/drawing/2014/main" id="{07AB7A27-5438-AB46-90B3-C80D52984AE9}"/>
              </a:ext>
            </a:extLst>
          </p:cNvPr>
          <p:cNvCxnSpPr>
            <a:cxnSpLocks/>
          </p:cNvCxnSpPr>
          <p:nvPr/>
        </p:nvCxnSpPr>
        <p:spPr>
          <a:xfrm flipH="1">
            <a:off x="7371321" y="1273416"/>
            <a:ext cx="324582" cy="2322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60" name="Group 59">
            <a:extLst>
              <a:ext uri="{FF2B5EF4-FFF2-40B4-BE49-F238E27FC236}">
                <a16:creationId xmlns:a16="http://schemas.microsoft.com/office/drawing/2014/main" id="{1E72EF99-8FC6-0A43-8E9C-EFB75C57AF70}"/>
              </a:ext>
            </a:extLst>
          </p:cNvPr>
          <p:cNvGrpSpPr/>
          <p:nvPr/>
        </p:nvGrpSpPr>
        <p:grpSpPr>
          <a:xfrm>
            <a:off x="232690" y="2571509"/>
            <a:ext cx="7944589" cy="2446360"/>
            <a:chOff x="232690" y="2571509"/>
            <a:chExt cx="7944589" cy="2446360"/>
          </a:xfrm>
        </p:grpSpPr>
        <p:sp>
          <p:nvSpPr>
            <p:cNvPr id="21" name="Freeform 20">
              <a:extLst>
                <a:ext uri="{FF2B5EF4-FFF2-40B4-BE49-F238E27FC236}">
                  <a16:creationId xmlns:a16="http://schemas.microsoft.com/office/drawing/2014/main" id="{53F48521-50C2-EE4D-800F-4065E3D5B2B0}"/>
                </a:ext>
              </a:extLst>
            </p:cNvPr>
            <p:cNvSpPr/>
            <p:nvPr/>
          </p:nvSpPr>
          <p:spPr>
            <a:xfrm>
              <a:off x="2490951" y="2848713"/>
              <a:ext cx="3567960" cy="1139776"/>
            </a:xfrm>
            <a:custGeom>
              <a:avLst/>
              <a:gdLst>
                <a:gd name="connsiteX0" fmla="*/ 191442 w 3843032"/>
                <a:gd name="connsiteY0" fmla="*/ 1038386 h 1038386"/>
                <a:gd name="connsiteX1" fmla="*/ 346425 w 3843032"/>
                <a:gd name="connsiteY1" fmla="*/ 433952 h 1038386"/>
                <a:gd name="connsiteX2" fmla="*/ 3368594 w 3843032"/>
                <a:gd name="connsiteY2" fmla="*/ 356461 h 1038386"/>
                <a:gd name="connsiteX3" fmla="*/ 3833544 w 3843032"/>
                <a:gd name="connsiteY3" fmla="*/ 0 h 1038386"/>
                <a:gd name="connsiteX0" fmla="*/ 58445 w 3701235"/>
                <a:gd name="connsiteY0" fmla="*/ 1038386 h 1038386"/>
                <a:gd name="connsiteX1" fmla="*/ 678377 w 3701235"/>
                <a:gd name="connsiteY1" fmla="*/ 402956 h 1038386"/>
                <a:gd name="connsiteX2" fmla="*/ 3235597 w 3701235"/>
                <a:gd name="connsiteY2" fmla="*/ 356461 h 1038386"/>
                <a:gd name="connsiteX3" fmla="*/ 3700547 w 3701235"/>
                <a:gd name="connsiteY3" fmla="*/ 0 h 1038386"/>
              </a:gdLst>
              <a:ahLst/>
              <a:cxnLst>
                <a:cxn ang="0">
                  <a:pos x="connsiteX0" y="connsiteY0"/>
                </a:cxn>
                <a:cxn ang="0">
                  <a:pos x="connsiteX1" y="connsiteY1"/>
                </a:cxn>
                <a:cxn ang="0">
                  <a:pos x="connsiteX2" y="connsiteY2"/>
                </a:cxn>
                <a:cxn ang="0">
                  <a:pos x="connsiteX3" y="connsiteY3"/>
                </a:cxn>
              </a:cxnLst>
              <a:rect l="l" t="t" r="r" b="b"/>
              <a:pathLst>
                <a:path w="3701235" h="1038386">
                  <a:moveTo>
                    <a:pt x="58445" y="1038386"/>
                  </a:moveTo>
                  <a:cubicBezTo>
                    <a:pt x="-128826" y="792996"/>
                    <a:pt x="148852" y="516610"/>
                    <a:pt x="678377" y="402956"/>
                  </a:cubicBezTo>
                  <a:cubicBezTo>
                    <a:pt x="1207902" y="289302"/>
                    <a:pt x="2731902" y="423620"/>
                    <a:pt x="3235597" y="356461"/>
                  </a:cubicBezTo>
                  <a:cubicBezTo>
                    <a:pt x="3739292" y="289302"/>
                    <a:pt x="3700547" y="0"/>
                    <a:pt x="3700547" y="0"/>
                  </a:cubicBezTo>
                </a:path>
              </a:pathLst>
            </a:custGeom>
            <a:noFill/>
            <a:ln w="57150">
              <a:solidFill>
                <a:schemeClr val="accent6">
                  <a:lumMod val="75000"/>
                </a:schemeClr>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Left Brace 21">
              <a:extLst>
                <a:ext uri="{FF2B5EF4-FFF2-40B4-BE49-F238E27FC236}">
                  <a16:creationId xmlns:a16="http://schemas.microsoft.com/office/drawing/2014/main" id="{70275B3D-6D69-4B4C-BF79-63A104163C18}"/>
                </a:ext>
              </a:extLst>
            </p:cNvPr>
            <p:cNvSpPr/>
            <p:nvPr/>
          </p:nvSpPr>
          <p:spPr>
            <a:xfrm rot="16200000" flipV="1">
              <a:off x="5978074" y="1711489"/>
              <a:ext cx="219122" cy="193916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Rectangle 25">
              <a:extLst>
                <a:ext uri="{FF2B5EF4-FFF2-40B4-BE49-F238E27FC236}">
                  <a16:creationId xmlns:a16="http://schemas.microsoft.com/office/drawing/2014/main" id="{407BD11E-BB2A-DD40-851A-1EC8DDAC2771}"/>
                </a:ext>
              </a:extLst>
            </p:cNvPr>
            <p:cNvSpPr/>
            <p:nvPr/>
          </p:nvSpPr>
          <p:spPr>
            <a:xfrm>
              <a:off x="1783907" y="3809286"/>
              <a:ext cx="847161"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TxID</a:t>
              </a:r>
              <a:endParaRPr lang="en-US" dirty="0"/>
            </a:p>
          </p:txBody>
        </p:sp>
        <p:sp>
          <p:nvSpPr>
            <p:cNvPr id="27" name="TextBox 26">
              <a:extLst>
                <a:ext uri="{FF2B5EF4-FFF2-40B4-BE49-F238E27FC236}">
                  <a16:creationId xmlns:a16="http://schemas.microsoft.com/office/drawing/2014/main" id="{7264BFD5-D509-8C4C-B979-83F893F114D7}"/>
                </a:ext>
              </a:extLst>
            </p:cNvPr>
            <p:cNvSpPr txBox="1"/>
            <p:nvPr/>
          </p:nvSpPr>
          <p:spPr>
            <a:xfrm>
              <a:off x="2780501" y="3378992"/>
              <a:ext cx="1124026" cy="461665"/>
            </a:xfrm>
            <a:prstGeom prst="rect">
              <a:avLst/>
            </a:prstGeom>
            <a:noFill/>
          </p:spPr>
          <p:txBody>
            <a:bodyPr wrap="none" rtlCol="0">
              <a:spAutoFit/>
            </a:bodyPr>
            <a:lstStyle/>
            <a:p>
              <a:r>
                <a:rPr lang="en-US" dirty="0" err="1"/>
                <a:t>TxIn</a:t>
              </a:r>
              <a:r>
                <a:rPr lang="en-US" dirty="0"/>
                <a:t>[0]</a:t>
              </a:r>
            </a:p>
          </p:txBody>
        </p:sp>
        <p:sp>
          <p:nvSpPr>
            <p:cNvPr id="28" name="TextBox 27">
              <a:extLst>
                <a:ext uri="{FF2B5EF4-FFF2-40B4-BE49-F238E27FC236}">
                  <a16:creationId xmlns:a16="http://schemas.microsoft.com/office/drawing/2014/main" id="{57FE9310-0850-944B-844A-B824BD40E326}"/>
                </a:ext>
              </a:extLst>
            </p:cNvPr>
            <p:cNvSpPr txBox="1"/>
            <p:nvPr/>
          </p:nvSpPr>
          <p:spPr>
            <a:xfrm>
              <a:off x="4959565" y="3417922"/>
              <a:ext cx="1362874" cy="461665"/>
            </a:xfrm>
            <a:prstGeom prst="rect">
              <a:avLst/>
            </a:prstGeom>
            <a:noFill/>
          </p:spPr>
          <p:txBody>
            <a:bodyPr wrap="none" rtlCol="0">
              <a:spAutoFit/>
            </a:bodyPr>
            <a:lstStyle/>
            <a:p>
              <a:r>
                <a:rPr lang="en-US" dirty="0" err="1"/>
                <a:t>TxOut</a:t>
              </a:r>
              <a:r>
                <a:rPr lang="en-US" dirty="0"/>
                <a:t>[0]</a:t>
              </a:r>
            </a:p>
          </p:txBody>
        </p:sp>
        <p:sp>
          <p:nvSpPr>
            <p:cNvPr id="30" name="TextBox 29">
              <a:extLst>
                <a:ext uri="{FF2B5EF4-FFF2-40B4-BE49-F238E27FC236}">
                  <a16:creationId xmlns:a16="http://schemas.microsoft.com/office/drawing/2014/main" id="{36F227B1-8167-EB42-9A24-6ED8C879F1AB}"/>
                </a:ext>
              </a:extLst>
            </p:cNvPr>
            <p:cNvSpPr txBox="1"/>
            <p:nvPr/>
          </p:nvSpPr>
          <p:spPr>
            <a:xfrm>
              <a:off x="232690" y="3895646"/>
              <a:ext cx="782587" cy="461665"/>
            </a:xfrm>
            <a:prstGeom prst="rect">
              <a:avLst/>
            </a:prstGeom>
            <a:noFill/>
          </p:spPr>
          <p:txBody>
            <a:bodyPr wrap="none" rtlCol="0">
              <a:spAutoFit/>
            </a:bodyPr>
            <a:lstStyle/>
            <a:p>
              <a:r>
                <a:rPr lang="en-US" dirty="0"/>
                <a:t>Tx2:</a:t>
              </a:r>
            </a:p>
          </p:txBody>
        </p:sp>
        <p:sp>
          <p:nvSpPr>
            <p:cNvPr id="40" name="Rectangle 39">
              <a:extLst>
                <a:ext uri="{FF2B5EF4-FFF2-40B4-BE49-F238E27FC236}">
                  <a16:creationId xmlns:a16="http://schemas.microsoft.com/office/drawing/2014/main" id="{2EDCC30A-2826-E147-87F1-0A758B18D744}"/>
                </a:ext>
              </a:extLst>
            </p:cNvPr>
            <p:cNvSpPr/>
            <p:nvPr/>
          </p:nvSpPr>
          <p:spPr>
            <a:xfrm>
              <a:off x="4905944" y="3814716"/>
              <a:ext cx="1375833"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output</a:t>
              </a:r>
            </a:p>
          </p:txBody>
        </p:sp>
        <p:sp>
          <p:nvSpPr>
            <p:cNvPr id="37" name="Rectangle 36">
              <a:extLst>
                <a:ext uri="{FF2B5EF4-FFF2-40B4-BE49-F238E27FC236}">
                  <a16:creationId xmlns:a16="http://schemas.microsoft.com/office/drawing/2014/main" id="{9494B51B-B8E6-6D44-981E-372208E494D3}"/>
                </a:ext>
              </a:extLst>
            </p:cNvPr>
            <p:cNvSpPr/>
            <p:nvPr/>
          </p:nvSpPr>
          <p:spPr>
            <a:xfrm>
              <a:off x="6306599" y="3811562"/>
              <a:ext cx="1405492"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output</a:t>
              </a:r>
            </a:p>
          </p:txBody>
        </p:sp>
        <p:cxnSp>
          <p:nvCxnSpPr>
            <p:cNvPr id="33" name="Straight Connector 32">
              <a:extLst>
                <a:ext uri="{FF2B5EF4-FFF2-40B4-BE49-F238E27FC236}">
                  <a16:creationId xmlns:a16="http://schemas.microsoft.com/office/drawing/2014/main" id="{71683B47-B2E2-C145-8323-27D2515C836C}"/>
                </a:ext>
              </a:extLst>
            </p:cNvPr>
            <p:cNvCxnSpPr/>
            <p:nvPr/>
          </p:nvCxnSpPr>
          <p:spPr>
            <a:xfrm>
              <a:off x="6288518" y="3500601"/>
              <a:ext cx="0" cy="10228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88B944DA-3BD0-B447-A89A-7D713AE1B42F}"/>
                </a:ext>
              </a:extLst>
            </p:cNvPr>
            <p:cNvSpPr txBox="1"/>
            <p:nvPr/>
          </p:nvSpPr>
          <p:spPr>
            <a:xfrm>
              <a:off x="6382550" y="3408283"/>
              <a:ext cx="1362874" cy="461665"/>
            </a:xfrm>
            <a:prstGeom prst="rect">
              <a:avLst/>
            </a:prstGeom>
            <a:noFill/>
          </p:spPr>
          <p:txBody>
            <a:bodyPr wrap="none" rtlCol="0">
              <a:spAutoFit/>
            </a:bodyPr>
            <a:lstStyle/>
            <a:p>
              <a:r>
                <a:rPr lang="en-US" dirty="0" err="1"/>
                <a:t>TxOut</a:t>
              </a:r>
              <a:r>
                <a:rPr lang="en-US" dirty="0"/>
                <a:t>[1]</a:t>
              </a:r>
            </a:p>
          </p:txBody>
        </p:sp>
        <p:cxnSp>
          <p:nvCxnSpPr>
            <p:cNvPr id="35" name="Straight Connector 34">
              <a:extLst>
                <a:ext uri="{FF2B5EF4-FFF2-40B4-BE49-F238E27FC236}">
                  <a16:creationId xmlns:a16="http://schemas.microsoft.com/office/drawing/2014/main" id="{5B31A19D-3D97-A247-B567-44733BA10F2A}"/>
                </a:ext>
              </a:extLst>
            </p:cNvPr>
            <p:cNvCxnSpPr/>
            <p:nvPr/>
          </p:nvCxnSpPr>
          <p:spPr>
            <a:xfrm>
              <a:off x="4867908" y="3540067"/>
              <a:ext cx="0" cy="102288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DB4ECBCA-61EE-B740-A93E-5464D8090AEB}"/>
                </a:ext>
              </a:extLst>
            </p:cNvPr>
            <p:cNvSpPr txBox="1"/>
            <p:nvPr/>
          </p:nvSpPr>
          <p:spPr>
            <a:xfrm>
              <a:off x="4979841" y="4236794"/>
              <a:ext cx="1152880" cy="461665"/>
            </a:xfrm>
            <a:prstGeom prst="rect">
              <a:avLst/>
            </a:prstGeom>
            <a:noFill/>
          </p:spPr>
          <p:txBody>
            <a:bodyPr wrap="none" rtlCol="0">
              <a:spAutoFit/>
            </a:bodyPr>
            <a:lstStyle/>
            <a:p>
              <a:r>
                <a:rPr lang="en-US" b="1" dirty="0"/>
                <a:t>UTXO</a:t>
              </a:r>
              <a:r>
                <a:rPr lang="en-US" b="1" baseline="-25000" dirty="0"/>
                <a:t>3</a:t>
              </a:r>
            </a:p>
          </p:txBody>
        </p:sp>
        <p:sp>
          <p:nvSpPr>
            <p:cNvPr id="47" name="Rectangle 46">
              <a:extLst>
                <a:ext uri="{FF2B5EF4-FFF2-40B4-BE49-F238E27FC236}">
                  <a16:creationId xmlns:a16="http://schemas.microsoft.com/office/drawing/2014/main" id="{F7DAEFE0-5399-C144-BBA3-30953F3E0CFC}"/>
                </a:ext>
              </a:extLst>
            </p:cNvPr>
            <p:cNvSpPr/>
            <p:nvPr/>
          </p:nvSpPr>
          <p:spPr>
            <a:xfrm>
              <a:off x="2642687" y="3811562"/>
              <a:ext cx="622641"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1</a:t>
              </a:r>
            </a:p>
          </p:txBody>
        </p:sp>
        <p:sp>
          <p:nvSpPr>
            <p:cNvPr id="48" name="Rectangle 47">
              <a:extLst>
                <a:ext uri="{FF2B5EF4-FFF2-40B4-BE49-F238E27FC236}">
                  <a16:creationId xmlns:a16="http://schemas.microsoft.com/office/drawing/2014/main" id="{10F894DA-6396-BF46-827B-8906EDB6DF84}"/>
                </a:ext>
              </a:extLst>
            </p:cNvPr>
            <p:cNvSpPr/>
            <p:nvPr/>
          </p:nvSpPr>
          <p:spPr>
            <a:xfrm>
              <a:off x="3265826" y="3811562"/>
              <a:ext cx="1574836"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ScriptSig</a:t>
              </a:r>
              <a:endParaRPr lang="en-US" dirty="0"/>
            </a:p>
          </p:txBody>
        </p:sp>
        <p:sp>
          <p:nvSpPr>
            <p:cNvPr id="49" name="TextBox 48">
              <a:extLst>
                <a:ext uri="{FF2B5EF4-FFF2-40B4-BE49-F238E27FC236}">
                  <a16:creationId xmlns:a16="http://schemas.microsoft.com/office/drawing/2014/main" id="{3B0361ED-7AC5-5642-9154-A209974251E9}"/>
                </a:ext>
              </a:extLst>
            </p:cNvPr>
            <p:cNvSpPr txBox="1"/>
            <p:nvPr/>
          </p:nvSpPr>
          <p:spPr>
            <a:xfrm>
              <a:off x="6382550" y="4263738"/>
              <a:ext cx="1152880" cy="461665"/>
            </a:xfrm>
            <a:prstGeom prst="rect">
              <a:avLst/>
            </a:prstGeom>
            <a:noFill/>
          </p:spPr>
          <p:txBody>
            <a:bodyPr wrap="none" rtlCol="0">
              <a:spAutoFit/>
            </a:bodyPr>
            <a:lstStyle/>
            <a:p>
              <a:r>
                <a:rPr lang="en-US" b="1" dirty="0"/>
                <a:t>UTXO</a:t>
              </a:r>
              <a:r>
                <a:rPr lang="en-US" b="1" baseline="-25000" dirty="0"/>
                <a:t>4</a:t>
              </a:r>
            </a:p>
          </p:txBody>
        </p:sp>
        <p:cxnSp>
          <p:nvCxnSpPr>
            <p:cNvPr id="50" name="Straight Connector 49">
              <a:extLst>
                <a:ext uri="{FF2B5EF4-FFF2-40B4-BE49-F238E27FC236}">
                  <a16:creationId xmlns:a16="http://schemas.microsoft.com/office/drawing/2014/main" id="{DB5B388A-61D7-7E4C-83E4-F66EC400EB56}"/>
                </a:ext>
              </a:extLst>
            </p:cNvPr>
            <p:cNvCxnSpPr/>
            <p:nvPr/>
          </p:nvCxnSpPr>
          <p:spPr>
            <a:xfrm>
              <a:off x="7746012" y="3574906"/>
              <a:ext cx="0" cy="102288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51" name="Rectangle 50">
              <a:extLst>
                <a:ext uri="{FF2B5EF4-FFF2-40B4-BE49-F238E27FC236}">
                  <a16:creationId xmlns:a16="http://schemas.microsoft.com/office/drawing/2014/main" id="{CDF45983-1222-E34D-B680-59AB20DE6656}"/>
                </a:ext>
              </a:extLst>
            </p:cNvPr>
            <p:cNvSpPr/>
            <p:nvPr/>
          </p:nvSpPr>
          <p:spPr>
            <a:xfrm>
              <a:off x="7779824" y="3808139"/>
              <a:ext cx="397455"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0</a:t>
              </a:r>
            </a:p>
          </p:txBody>
        </p:sp>
        <p:sp>
          <p:nvSpPr>
            <p:cNvPr id="53" name="Rectangle 52">
              <a:extLst>
                <a:ext uri="{FF2B5EF4-FFF2-40B4-BE49-F238E27FC236}">
                  <a16:creationId xmlns:a16="http://schemas.microsoft.com/office/drawing/2014/main" id="{46AB6566-8107-B24B-809E-D53264E4D04A}"/>
                </a:ext>
              </a:extLst>
            </p:cNvPr>
            <p:cNvSpPr/>
            <p:nvPr/>
          </p:nvSpPr>
          <p:spPr>
            <a:xfrm>
              <a:off x="1857815" y="3878651"/>
              <a:ext cx="1357458" cy="356512"/>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BB014B9E-EAA7-F04B-9655-63EFE43E625E}"/>
                </a:ext>
              </a:extLst>
            </p:cNvPr>
            <p:cNvSpPr txBox="1"/>
            <p:nvPr/>
          </p:nvSpPr>
          <p:spPr>
            <a:xfrm>
              <a:off x="1954985" y="4309983"/>
              <a:ext cx="1152110" cy="707886"/>
            </a:xfrm>
            <a:prstGeom prst="rect">
              <a:avLst/>
            </a:prstGeom>
            <a:noFill/>
          </p:spPr>
          <p:txBody>
            <a:bodyPr wrap="none" rtlCol="0">
              <a:spAutoFit/>
            </a:bodyPr>
            <a:lstStyle/>
            <a:p>
              <a:pPr algn="ctr"/>
              <a:r>
                <a:rPr lang="en-US" sz="2000" dirty="0">
                  <a:latin typeface="+mn-lt"/>
                </a:rPr>
                <a:t>identifies</a:t>
              </a:r>
              <a:br>
                <a:rPr lang="en-US" sz="2000" dirty="0">
                  <a:latin typeface="+mn-lt"/>
                </a:rPr>
              </a:br>
              <a:r>
                <a:rPr lang="en-US" sz="2000" dirty="0">
                  <a:latin typeface="+mn-lt"/>
                </a:rPr>
                <a:t>a UTXO</a:t>
              </a:r>
            </a:p>
          </p:txBody>
        </p:sp>
        <p:sp>
          <p:nvSpPr>
            <p:cNvPr id="59" name="Rectangle 58">
              <a:extLst>
                <a:ext uri="{FF2B5EF4-FFF2-40B4-BE49-F238E27FC236}">
                  <a16:creationId xmlns:a16="http://schemas.microsoft.com/office/drawing/2014/main" id="{30BF44F8-386C-9248-AB6F-D3C3FB8E7B85}"/>
                </a:ext>
              </a:extLst>
            </p:cNvPr>
            <p:cNvSpPr/>
            <p:nvPr/>
          </p:nvSpPr>
          <p:spPr>
            <a:xfrm>
              <a:off x="1791538" y="3818717"/>
              <a:ext cx="3032506" cy="491945"/>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1" name="TextBox 60">
            <a:extLst>
              <a:ext uri="{FF2B5EF4-FFF2-40B4-BE49-F238E27FC236}">
                <a16:creationId xmlns:a16="http://schemas.microsoft.com/office/drawing/2014/main" id="{8D5D1975-5508-A742-991F-4BA9F8CC6DEA}"/>
              </a:ext>
            </a:extLst>
          </p:cNvPr>
          <p:cNvSpPr txBox="1"/>
          <p:nvPr/>
        </p:nvSpPr>
        <p:spPr>
          <a:xfrm>
            <a:off x="0" y="2651743"/>
            <a:ext cx="3320781" cy="461665"/>
          </a:xfrm>
          <a:prstGeom prst="rect">
            <a:avLst/>
          </a:prstGeom>
          <a:noFill/>
        </p:spPr>
        <p:txBody>
          <a:bodyPr wrap="none" rtlCol="0">
            <a:spAutoFit/>
          </a:bodyPr>
          <a:lstStyle/>
          <a:p>
            <a:pPr algn="l"/>
            <a:r>
              <a:rPr lang="en-US" dirty="0">
                <a:latin typeface="+mn-lt"/>
              </a:rPr>
              <a:t>UTXO: unspent Tx output</a:t>
            </a:r>
          </a:p>
        </p:txBody>
      </p:sp>
      <p:sp>
        <p:nvSpPr>
          <p:cNvPr id="3" name="TextBox 2">
            <a:extLst>
              <a:ext uri="{FF2B5EF4-FFF2-40B4-BE49-F238E27FC236}">
                <a16:creationId xmlns:a16="http://schemas.microsoft.com/office/drawing/2014/main" id="{B9A00D13-EAD1-2240-810B-76AC8AAA8618}"/>
              </a:ext>
            </a:extLst>
          </p:cNvPr>
          <p:cNvSpPr txBox="1"/>
          <p:nvPr/>
        </p:nvSpPr>
        <p:spPr>
          <a:xfrm>
            <a:off x="2860929" y="1982493"/>
            <a:ext cx="576376" cy="307777"/>
          </a:xfrm>
          <a:prstGeom prst="rect">
            <a:avLst/>
          </a:prstGeom>
          <a:noFill/>
        </p:spPr>
        <p:txBody>
          <a:bodyPr wrap="none" rtlCol="0">
            <a:spAutoFit/>
          </a:bodyPr>
          <a:lstStyle/>
          <a:p>
            <a:pPr algn="l"/>
            <a:r>
              <a:rPr lang="en-US" sz="1400" dirty="0">
                <a:latin typeface="+mn-lt"/>
              </a:rPr>
              <a:t>value</a:t>
            </a:r>
          </a:p>
        </p:txBody>
      </p:sp>
      <p:sp>
        <p:nvSpPr>
          <p:cNvPr id="46" name="TextBox 45">
            <a:extLst>
              <a:ext uri="{FF2B5EF4-FFF2-40B4-BE49-F238E27FC236}">
                <a16:creationId xmlns:a16="http://schemas.microsoft.com/office/drawing/2014/main" id="{866F0F8E-66ED-8342-A2A0-CED2B50FF9BB}"/>
              </a:ext>
            </a:extLst>
          </p:cNvPr>
          <p:cNvSpPr txBox="1"/>
          <p:nvPr/>
        </p:nvSpPr>
        <p:spPr>
          <a:xfrm>
            <a:off x="4852035" y="1985445"/>
            <a:ext cx="576376" cy="307777"/>
          </a:xfrm>
          <a:prstGeom prst="rect">
            <a:avLst/>
          </a:prstGeom>
          <a:noFill/>
        </p:spPr>
        <p:txBody>
          <a:bodyPr wrap="none" rtlCol="0">
            <a:spAutoFit/>
          </a:bodyPr>
          <a:lstStyle/>
          <a:p>
            <a:pPr algn="l"/>
            <a:r>
              <a:rPr lang="en-US" sz="1400" dirty="0">
                <a:latin typeface="+mn-lt"/>
              </a:rPr>
              <a:t>value</a:t>
            </a:r>
          </a:p>
        </p:txBody>
      </p:sp>
      <p:sp>
        <p:nvSpPr>
          <p:cNvPr id="4" name="TextBox 3">
            <a:extLst>
              <a:ext uri="{FF2B5EF4-FFF2-40B4-BE49-F238E27FC236}">
                <a16:creationId xmlns:a16="http://schemas.microsoft.com/office/drawing/2014/main" id="{4BCF1822-F2AA-A447-B037-09859D17C647}"/>
              </a:ext>
            </a:extLst>
          </p:cNvPr>
          <p:cNvSpPr txBox="1"/>
          <p:nvPr/>
        </p:nvSpPr>
        <p:spPr>
          <a:xfrm>
            <a:off x="28884" y="1863100"/>
            <a:ext cx="1420517" cy="400110"/>
          </a:xfrm>
          <a:prstGeom prst="rect">
            <a:avLst/>
          </a:prstGeom>
          <a:noFill/>
        </p:spPr>
        <p:txBody>
          <a:bodyPr wrap="none" rtlCol="0">
            <a:spAutoFit/>
          </a:bodyPr>
          <a:lstStyle/>
          <a:p>
            <a:pPr algn="l"/>
            <a:r>
              <a:rPr lang="en-US" sz="2000" dirty="0">
                <a:latin typeface="+mn-lt"/>
              </a:rPr>
              <a:t>(funding Tx)</a:t>
            </a:r>
          </a:p>
        </p:txBody>
      </p:sp>
      <p:sp>
        <p:nvSpPr>
          <p:cNvPr id="52" name="TextBox 51">
            <a:extLst>
              <a:ext uri="{FF2B5EF4-FFF2-40B4-BE49-F238E27FC236}">
                <a16:creationId xmlns:a16="http://schemas.microsoft.com/office/drawing/2014/main" id="{A2D8FA68-521B-4C4D-9699-7CC4750873ED}"/>
              </a:ext>
            </a:extLst>
          </p:cNvPr>
          <p:cNvSpPr txBox="1"/>
          <p:nvPr/>
        </p:nvSpPr>
        <p:spPr>
          <a:xfrm>
            <a:off x="28883" y="4299103"/>
            <a:ext cx="1571199" cy="400110"/>
          </a:xfrm>
          <a:prstGeom prst="rect">
            <a:avLst/>
          </a:prstGeom>
          <a:noFill/>
        </p:spPr>
        <p:txBody>
          <a:bodyPr wrap="none" rtlCol="0">
            <a:spAutoFit/>
          </a:bodyPr>
          <a:lstStyle/>
          <a:p>
            <a:pPr algn="l"/>
            <a:r>
              <a:rPr lang="en-US" sz="2000" dirty="0">
                <a:latin typeface="+mn-lt"/>
              </a:rPr>
              <a:t>(spending Tx)</a:t>
            </a:r>
          </a:p>
        </p:txBody>
      </p:sp>
    </p:spTree>
    <p:extLst>
      <p:ext uri="{BB962C8B-B14F-4D97-AF65-F5344CB8AC3E}">
        <p14:creationId xmlns:p14="http://schemas.microsoft.com/office/powerpoint/2010/main" val="14323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61" grpId="0"/>
      <p:bldP spid="5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074C1-C9C3-6048-89F7-ECE07ACE9241}"/>
              </a:ext>
            </a:extLst>
          </p:cNvPr>
          <p:cNvSpPr>
            <a:spLocks noGrp="1"/>
          </p:cNvSpPr>
          <p:nvPr>
            <p:ph type="title"/>
          </p:nvPr>
        </p:nvSpPr>
        <p:spPr/>
        <p:txBody>
          <a:bodyPr>
            <a:normAutofit fontScale="90000"/>
          </a:bodyPr>
          <a:lstStyle/>
          <a:p>
            <a:r>
              <a:rPr lang="en-US" dirty="0"/>
              <a:t>Example</a:t>
            </a:r>
          </a:p>
        </p:txBody>
      </p:sp>
      <p:grpSp>
        <p:nvGrpSpPr>
          <p:cNvPr id="5" name="Group 4">
            <a:extLst>
              <a:ext uri="{FF2B5EF4-FFF2-40B4-BE49-F238E27FC236}">
                <a16:creationId xmlns:a16="http://schemas.microsoft.com/office/drawing/2014/main" id="{3C1371FA-981A-1047-9D31-363D5C81F7B6}"/>
              </a:ext>
            </a:extLst>
          </p:cNvPr>
          <p:cNvGrpSpPr/>
          <p:nvPr/>
        </p:nvGrpSpPr>
        <p:grpSpPr>
          <a:xfrm>
            <a:off x="2848475" y="1548997"/>
            <a:ext cx="2071425" cy="495946"/>
            <a:chOff x="2634712" y="3808412"/>
            <a:chExt cx="2071425" cy="495946"/>
          </a:xfrm>
        </p:grpSpPr>
        <p:sp>
          <p:nvSpPr>
            <p:cNvPr id="6" name="Rectangle 5">
              <a:extLst>
                <a:ext uri="{FF2B5EF4-FFF2-40B4-BE49-F238E27FC236}">
                  <a16:creationId xmlns:a16="http://schemas.microsoft.com/office/drawing/2014/main" id="{3ADDAD36-7038-444D-B558-FB60CEEFAA5B}"/>
                </a:ext>
              </a:extLst>
            </p:cNvPr>
            <p:cNvSpPr/>
            <p:nvPr/>
          </p:nvSpPr>
          <p:spPr>
            <a:xfrm>
              <a:off x="2634712" y="3808412"/>
              <a:ext cx="622641"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2</a:t>
              </a:r>
            </a:p>
          </p:txBody>
        </p:sp>
        <p:sp>
          <p:nvSpPr>
            <p:cNvPr id="7" name="Rectangle 6">
              <a:extLst>
                <a:ext uri="{FF2B5EF4-FFF2-40B4-BE49-F238E27FC236}">
                  <a16:creationId xmlns:a16="http://schemas.microsoft.com/office/drawing/2014/main" id="{E63831FB-73EF-044D-BAEA-3E3D8777412E}"/>
                </a:ext>
              </a:extLst>
            </p:cNvPr>
            <p:cNvSpPr/>
            <p:nvPr/>
          </p:nvSpPr>
          <p:spPr>
            <a:xfrm>
              <a:off x="3257353" y="3808412"/>
              <a:ext cx="1448784"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ScriptPK</a:t>
              </a:r>
              <a:endParaRPr lang="en-US" dirty="0"/>
            </a:p>
          </p:txBody>
        </p:sp>
      </p:grpSp>
      <p:grpSp>
        <p:nvGrpSpPr>
          <p:cNvPr id="8" name="Group 7">
            <a:extLst>
              <a:ext uri="{FF2B5EF4-FFF2-40B4-BE49-F238E27FC236}">
                <a16:creationId xmlns:a16="http://schemas.microsoft.com/office/drawing/2014/main" id="{F510B76D-778A-FB41-B1D2-0D98EFFAFC40}"/>
              </a:ext>
            </a:extLst>
          </p:cNvPr>
          <p:cNvGrpSpPr/>
          <p:nvPr/>
        </p:nvGrpSpPr>
        <p:grpSpPr>
          <a:xfrm>
            <a:off x="4919899" y="1548997"/>
            <a:ext cx="2103518" cy="495946"/>
            <a:chOff x="2634712" y="3808412"/>
            <a:chExt cx="2103518" cy="495946"/>
          </a:xfrm>
        </p:grpSpPr>
        <p:sp>
          <p:nvSpPr>
            <p:cNvPr id="9" name="Rectangle 8">
              <a:extLst>
                <a:ext uri="{FF2B5EF4-FFF2-40B4-BE49-F238E27FC236}">
                  <a16:creationId xmlns:a16="http://schemas.microsoft.com/office/drawing/2014/main" id="{F636BA2C-2735-DD44-AC89-2E3F4815DB5A}"/>
                </a:ext>
              </a:extLst>
            </p:cNvPr>
            <p:cNvSpPr/>
            <p:nvPr/>
          </p:nvSpPr>
          <p:spPr>
            <a:xfrm>
              <a:off x="2634712" y="3808412"/>
              <a:ext cx="528681"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5</a:t>
              </a:r>
            </a:p>
          </p:txBody>
        </p:sp>
        <p:sp>
          <p:nvSpPr>
            <p:cNvPr id="10" name="Rectangle 9">
              <a:extLst>
                <a:ext uri="{FF2B5EF4-FFF2-40B4-BE49-F238E27FC236}">
                  <a16:creationId xmlns:a16="http://schemas.microsoft.com/office/drawing/2014/main" id="{E6308A20-92FE-A941-A86D-E590BA17C1D1}"/>
                </a:ext>
              </a:extLst>
            </p:cNvPr>
            <p:cNvSpPr/>
            <p:nvPr/>
          </p:nvSpPr>
          <p:spPr>
            <a:xfrm>
              <a:off x="3163394" y="3808412"/>
              <a:ext cx="1574836"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ScriptPK</a:t>
              </a:r>
              <a:endParaRPr lang="en-US" dirty="0"/>
            </a:p>
          </p:txBody>
        </p:sp>
      </p:grpSp>
      <p:sp>
        <p:nvSpPr>
          <p:cNvPr id="11" name="Rectangle 10">
            <a:extLst>
              <a:ext uri="{FF2B5EF4-FFF2-40B4-BE49-F238E27FC236}">
                <a16:creationId xmlns:a16="http://schemas.microsoft.com/office/drawing/2014/main" id="{CEA7F9BB-B1D6-D64E-916C-9CBB526D0818}"/>
              </a:ext>
            </a:extLst>
          </p:cNvPr>
          <p:cNvSpPr/>
          <p:nvPr/>
        </p:nvSpPr>
        <p:spPr>
          <a:xfrm>
            <a:off x="1689316" y="1548997"/>
            <a:ext cx="1131376"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input</a:t>
            </a:r>
          </a:p>
        </p:txBody>
      </p:sp>
      <p:cxnSp>
        <p:nvCxnSpPr>
          <p:cNvPr id="13" name="Straight Connector 12">
            <a:extLst>
              <a:ext uri="{FF2B5EF4-FFF2-40B4-BE49-F238E27FC236}">
                <a16:creationId xmlns:a16="http://schemas.microsoft.com/office/drawing/2014/main" id="{CD4655A4-CC31-4E4D-8D9E-25AAD8970912}"/>
              </a:ext>
            </a:extLst>
          </p:cNvPr>
          <p:cNvCxnSpPr/>
          <p:nvPr/>
        </p:nvCxnSpPr>
        <p:spPr>
          <a:xfrm>
            <a:off x="2830394" y="1238036"/>
            <a:ext cx="0" cy="102288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0D2B4B3-77C8-EF49-8F5C-A2A75DFBDDC7}"/>
              </a:ext>
            </a:extLst>
          </p:cNvPr>
          <p:cNvCxnSpPr/>
          <p:nvPr/>
        </p:nvCxnSpPr>
        <p:spPr>
          <a:xfrm>
            <a:off x="4901818" y="1238036"/>
            <a:ext cx="0" cy="10228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1232A9B-DF4F-BA4C-B86F-CD816E15F088}"/>
              </a:ext>
            </a:extLst>
          </p:cNvPr>
          <p:cNvSpPr txBox="1"/>
          <p:nvPr/>
        </p:nvSpPr>
        <p:spPr>
          <a:xfrm>
            <a:off x="1706587" y="1140729"/>
            <a:ext cx="1124026" cy="461665"/>
          </a:xfrm>
          <a:prstGeom prst="rect">
            <a:avLst/>
          </a:prstGeom>
          <a:noFill/>
        </p:spPr>
        <p:txBody>
          <a:bodyPr wrap="none" rtlCol="0">
            <a:spAutoFit/>
          </a:bodyPr>
          <a:lstStyle/>
          <a:p>
            <a:r>
              <a:rPr lang="en-US" dirty="0" err="1"/>
              <a:t>TxIn</a:t>
            </a:r>
            <a:r>
              <a:rPr lang="en-US" dirty="0"/>
              <a:t>[0]</a:t>
            </a:r>
          </a:p>
        </p:txBody>
      </p:sp>
      <p:sp>
        <p:nvSpPr>
          <p:cNvPr id="17" name="TextBox 16">
            <a:extLst>
              <a:ext uri="{FF2B5EF4-FFF2-40B4-BE49-F238E27FC236}">
                <a16:creationId xmlns:a16="http://schemas.microsoft.com/office/drawing/2014/main" id="{6B361B01-BBC8-CC43-B53A-FFF9E6693A91}"/>
              </a:ext>
            </a:extLst>
          </p:cNvPr>
          <p:cNvSpPr txBox="1"/>
          <p:nvPr/>
        </p:nvSpPr>
        <p:spPr>
          <a:xfrm>
            <a:off x="3172204" y="1154810"/>
            <a:ext cx="1362874" cy="461665"/>
          </a:xfrm>
          <a:prstGeom prst="rect">
            <a:avLst/>
          </a:prstGeom>
          <a:noFill/>
        </p:spPr>
        <p:txBody>
          <a:bodyPr wrap="none" rtlCol="0">
            <a:spAutoFit/>
          </a:bodyPr>
          <a:lstStyle/>
          <a:p>
            <a:r>
              <a:rPr lang="en-US" dirty="0" err="1"/>
              <a:t>TxOut</a:t>
            </a:r>
            <a:r>
              <a:rPr lang="en-US" dirty="0"/>
              <a:t>[0]</a:t>
            </a:r>
          </a:p>
        </p:txBody>
      </p:sp>
      <p:sp>
        <p:nvSpPr>
          <p:cNvPr id="18" name="TextBox 17">
            <a:extLst>
              <a:ext uri="{FF2B5EF4-FFF2-40B4-BE49-F238E27FC236}">
                <a16:creationId xmlns:a16="http://schemas.microsoft.com/office/drawing/2014/main" id="{CCE68698-9B73-194D-8224-65694120E099}"/>
              </a:ext>
            </a:extLst>
          </p:cNvPr>
          <p:cNvSpPr txBox="1"/>
          <p:nvPr/>
        </p:nvSpPr>
        <p:spPr>
          <a:xfrm>
            <a:off x="5393353" y="1133235"/>
            <a:ext cx="1362874" cy="461665"/>
          </a:xfrm>
          <a:prstGeom prst="rect">
            <a:avLst/>
          </a:prstGeom>
          <a:noFill/>
        </p:spPr>
        <p:txBody>
          <a:bodyPr wrap="none" rtlCol="0">
            <a:spAutoFit/>
          </a:bodyPr>
          <a:lstStyle/>
          <a:p>
            <a:r>
              <a:rPr lang="en-US" dirty="0" err="1"/>
              <a:t>TxOut</a:t>
            </a:r>
            <a:r>
              <a:rPr lang="en-US" dirty="0"/>
              <a:t>[1]</a:t>
            </a:r>
          </a:p>
        </p:txBody>
      </p:sp>
      <p:sp>
        <p:nvSpPr>
          <p:cNvPr id="19" name="TextBox 18">
            <a:extLst>
              <a:ext uri="{FF2B5EF4-FFF2-40B4-BE49-F238E27FC236}">
                <a16:creationId xmlns:a16="http://schemas.microsoft.com/office/drawing/2014/main" id="{A439EF74-47A6-4046-B59D-3249F363D4F2}"/>
              </a:ext>
            </a:extLst>
          </p:cNvPr>
          <p:cNvSpPr txBox="1"/>
          <p:nvPr/>
        </p:nvSpPr>
        <p:spPr>
          <a:xfrm>
            <a:off x="221606" y="1505677"/>
            <a:ext cx="782587" cy="461665"/>
          </a:xfrm>
          <a:prstGeom prst="rect">
            <a:avLst/>
          </a:prstGeom>
          <a:noFill/>
        </p:spPr>
        <p:txBody>
          <a:bodyPr wrap="none" rtlCol="0">
            <a:spAutoFit/>
          </a:bodyPr>
          <a:lstStyle/>
          <a:p>
            <a:r>
              <a:rPr lang="en-US" dirty="0"/>
              <a:t>Tx1:</a:t>
            </a:r>
          </a:p>
        </p:txBody>
      </p:sp>
      <p:sp>
        <p:nvSpPr>
          <p:cNvPr id="23" name="TextBox 22">
            <a:extLst>
              <a:ext uri="{FF2B5EF4-FFF2-40B4-BE49-F238E27FC236}">
                <a16:creationId xmlns:a16="http://schemas.microsoft.com/office/drawing/2014/main" id="{78143A7F-C804-2A43-9A53-05328E477B03}"/>
              </a:ext>
            </a:extLst>
          </p:cNvPr>
          <p:cNvSpPr txBox="1"/>
          <p:nvPr/>
        </p:nvSpPr>
        <p:spPr>
          <a:xfrm>
            <a:off x="3311229" y="2128761"/>
            <a:ext cx="1152880" cy="461665"/>
          </a:xfrm>
          <a:prstGeom prst="rect">
            <a:avLst/>
          </a:prstGeom>
          <a:noFill/>
        </p:spPr>
        <p:txBody>
          <a:bodyPr wrap="none" rtlCol="0">
            <a:spAutoFit/>
          </a:bodyPr>
          <a:lstStyle/>
          <a:p>
            <a:r>
              <a:rPr lang="en-US" b="1" dirty="0"/>
              <a:t>UTXO</a:t>
            </a:r>
            <a:r>
              <a:rPr lang="en-US" b="1" baseline="-25000" dirty="0"/>
              <a:t>1</a:t>
            </a:r>
          </a:p>
        </p:txBody>
      </p:sp>
      <p:sp>
        <p:nvSpPr>
          <p:cNvPr id="24" name="TextBox 23">
            <a:extLst>
              <a:ext uri="{FF2B5EF4-FFF2-40B4-BE49-F238E27FC236}">
                <a16:creationId xmlns:a16="http://schemas.microsoft.com/office/drawing/2014/main" id="{B129ABF7-DD95-8B4D-80BA-B22E4E6C66BD}"/>
              </a:ext>
            </a:extLst>
          </p:cNvPr>
          <p:cNvSpPr txBox="1"/>
          <p:nvPr/>
        </p:nvSpPr>
        <p:spPr>
          <a:xfrm>
            <a:off x="5334500" y="2099799"/>
            <a:ext cx="1152880" cy="461665"/>
          </a:xfrm>
          <a:prstGeom prst="rect">
            <a:avLst/>
          </a:prstGeom>
          <a:noFill/>
        </p:spPr>
        <p:txBody>
          <a:bodyPr wrap="none" rtlCol="0">
            <a:spAutoFit/>
          </a:bodyPr>
          <a:lstStyle/>
          <a:p>
            <a:r>
              <a:rPr lang="en-US" b="1" dirty="0"/>
              <a:t>UTXO</a:t>
            </a:r>
            <a:r>
              <a:rPr lang="en-US" b="1" baseline="-25000" dirty="0"/>
              <a:t>2</a:t>
            </a:r>
          </a:p>
        </p:txBody>
      </p:sp>
      <p:cxnSp>
        <p:nvCxnSpPr>
          <p:cNvPr id="41" name="Straight Connector 40">
            <a:extLst>
              <a:ext uri="{FF2B5EF4-FFF2-40B4-BE49-F238E27FC236}">
                <a16:creationId xmlns:a16="http://schemas.microsoft.com/office/drawing/2014/main" id="{052BEEDE-64F7-0B48-AC98-B71764F7670C}"/>
              </a:ext>
            </a:extLst>
          </p:cNvPr>
          <p:cNvCxnSpPr/>
          <p:nvPr/>
        </p:nvCxnSpPr>
        <p:spPr>
          <a:xfrm>
            <a:off x="7023417" y="1319567"/>
            <a:ext cx="0" cy="102288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42" name="Rectangle 41">
            <a:extLst>
              <a:ext uri="{FF2B5EF4-FFF2-40B4-BE49-F238E27FC236}">
                <a16:creationId xmlns:a16="http://schemas.microsoft.com/office/drawing/2014/main" id="{1F5BD1A1-F5C8-2E40-A99A-1F18DE73BDF0}"/>
              </a:ext>
            </a:extLst>
          </p:cNvPr>
          <p:cNvSpPr/>
          <p:nvPr/>
        </p:nvSpPr>
        <p:spPr>
          <a:xfrm>
            <a:off x="7057229" y="1552800"/>
            <a:ext cx="397455"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0</a:t>
            </a:r>
          </a:p>
        </p:txBody>
      </p:sp>
      <p:sp>
        <p:nvSpPr>
          <p:cNvPr id="43" name="TextBox 42">
            <a:extLst>
              <a:ext uri="{FF2B5EF4-FFF2-40B4-BE49-F238E27FC236}">
                <a16:creationId xmlns:a16="http://schemas.microsoft.com/office/drawing/2014/main" id="{8BD1C29C-523A-A148-8C72-78D083E402ED}"/>
              </a:ext>
            </a:extLst>
          </p:cNvPr>
          <p:cNvSpPr txBox="1"/>
          <p:nvPr/>
        </p:nvSpPr>
        <p:spPr>
          <a:xfrm>
            <a:off x="7342339" y="882555"/>
            <a:ext cx="1791003" cy="461665"/>
          </a:xfrm>
          <a:prstGeom prst="rect">
            <a:avLst/>
          </a:prstGeom>
          <a:noFill/>
        </p:spPr>
        <p:txBody>
          <a:bodyPr wrap="none" rtlCol="0">
            <a:spAutoFit/>
          </a:bodyPr>
          <a:lstStyle/>
          <a:p>
            <a:pPr algn="l"/>
            <a:r>
              <a:rPr lang="en-US" dirty="0">
                <a:latin typeface="+mn-lt"/>
              </a:rPr>
              <a:t>null </a:t>
            </a:r>
            <a:r>
              <a:rPr lang="en-US" dirty="0" err="1">
                <a:latin typeface="+mn-lt"/>
              </a:rPr>
              <a:t>locktime</a:t>
            </a:r>
            <a:endParaRPr lang="en-US" dirty="0">
              <a:latin typeface="+mn-lt"/>
            </a:endParaRPr>
          </a:p>
        </p:txBody>
      </p:sp>
      <p:cxnSp>
        <p:nvCxnSpPr>
          <p:cNvPr id="45" name="Straight Arrow Connector 44">
            <a:extLst>
              <a:ext uri="{FF2B5EF4-FFF2-40B4-BE49-F238E27FC236}">
                <a16:creationId xmlns:a16="http://schemas.microsoft.com/office/drawing/2014/main" id="{07AB7A27-5438-AB46-90B3-C80D52984AE9}"/>
              </a:ext>
            </a:extLst>
          </p:cNvPr>
          <p:cNvCxnSpPr>
            <a:cxnSpLocks/>
          </p:cNvCxnSpPr>
          <p:nvPr/>
        </p:nvCxnSpPr>
        <p:spPr>
          <a:xfrm flipH="1">
            <a:off x="7371321" y="1273416"/>
            <a:ext cx="324582" cy="2322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60" name="Group 59">
            <a:extLst>
              <a:ext uri="{FF2B5EF4-FFF2-40B4-BE49-F238E27FC236}">
                <a16:creationId xmlns:a16="http://schemas.microsoft.com/office/drawing/2014/main" id="{1E72EF99-8FC6-0A43-8E9C-EFB75C57AF70}"/>
              </a:ext>
            </a:extLst>
          </p:cNvPr>
          <p:cNvGrpSpPr/>
          <p:nvPr/>
        </p:nvGrpSpPr>
        <p:grpSpPr>
          <a:xfrm>
            <a:off x="232690" y="2571509"/>
            <a:ext cx="7944589" cy="2446360"/>
            <a:chOff x="232690" y="2571509"/>
            <a:chExt cx="7944589" cy="2446360"/>
          </a:xfrm>
        </p:grpSpPr>
        <p:sp>
          <p:nvSpPr>
            <p:cNvPr id="21" name="Freeform 20">
              <a:extLst>
                <a:ext uri="{FF2B5EF4-FFF2-40B4-BE49-F238E27FC236}">
                  <a16:creationId xmlns:a16="http://schemas.microsoft.com/office/drawing/2014/main" id="{53F48521-50C2-EE4D-800F-4065E3D5B2B0}"/>
                </a:ext>
              </a:extLst>
            </p:cNvPr>
            <p:cNvSpPr/>
            <p:nvPr/>
          </p:nvSpPr>
          <p:spPr>
            <a:xfrm>
              <a:off x="2490951" y="2848713"/>
              <a:ext cx="3567960" cy="1139776"/>
            </a:xfrm>
            <a:custGeom>
              <a:avLst/>
              <a:gdLst>
                <a:gd name="connsiteX0" fmla="*/ 191442 w 3843032"/>
                <a:gd name="connsiteY0" fmla="*/ 1038386 h 1038386"/>
                <a:gd name="connsiteX1" fmla="*/ 346425 w 3843032"/>
                <a:gd name="connsiteY1" fmla="*/ 433952 h 1038386"/>
                <a:gd name="connsiteX2" fmla="*/ 3368594 w 3843032"/>
                <a:gd name="connsiteY2" fmla="*/ 356461 h 1038386"/>
                <a:gd name="connsiteX3" fmla="*/ 3833544 w 3843032"/>
                <a:gd name="connsiteY3" fmla="*/ 0 h 1038386"/>
                <a:gd name="connsiteX0" fmla="*/ 58445 w 3701235"/>
                <a:gd name="connsiteY0" fmla="*/ 1038386 h 1038386"/>
                <a:gd name="connsiteX1" fmla="*/ 678377 w 3701235"/>
                <a:gd name="connsiteY1" fmla="*/ 402956 h 1038386"/>
                <a:gd name="connsiteX2" fmla="*/ 3235597 w 3701235"/>
                <a:gd name="connsiteY2" fmla="*/ 356461 h 1038386"/>
                <a:gd name="connsiteX3" fmla="*/ 3700547 w 3701235"/>
                <a:gd name="connsiteY3" fmla="*/ 0 h 1038386"/>
              </a:gdLst>
              <a:ahLst/>
              <a:cxnLst>
                <a:cxn ang="0">
                  <a:pos x="connsiteX0" y="connsiteY0"/>
                </a:cxn>
                <a:cxn ang="0">
                  <a:pos x="connsiteX1" y="connsiteY1"/>
                </a:cxn>
                <a:cxn ang="0">
                  <a:pos x="connsiteX2" y="connsiteY2"/>
                </a:cxn>
                <a:cxn ang="0">
                  <a:pos x="connsiteX3" y="connsiteY3"/>
                </a:cxn>
              </a:cxnLst>
              <a:rect l="l" t="t" r="r" b="b"/>
              <a:pathLst>
                <a:path w="3701235" h="1038386">
                  <a:moveTo>
                    <a:pt x="58445" y="1038386"/>
                  </a:moveTo>
                  <a:cubicBezTo>
                    <a:pt x="-128826" y="792996"/>
                    <a:pt x="148852" y="516610"/>
                    <a:pt x="678377" y="402956"/>
                  </a:cubicBezTo>
                  <a:cubicBezTo>
                    <a:pt x="1207902" y="289302"/>
                    <a:pt x="2731902" y="423620"/>
                    <a:pt x="3235597" y="356461"/>
                  </a:cubicBezTo>
                  <a:cubicBezTo>
                    <a:pt x="3739292" y="289302"/>
                    <a:pt x="3700547" y="0"/>
                    <a:pt x="3700547" y="0"/>
                  </a:cubicBezTo>
                </a:path>
              </a:pathLst>
            </a:custGeom>
            <a:noFill/>
            <a:ln w="57150">
              <a:solidFill>
                <a:schemeClr val="accent6">
                  <a:lumMod val="75000"/>
                </a:schemeClr>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Left Brace 21">
              <a:extLst>
                <a:ext uri="{FF2B5EF4-FFF2-40B4-BE49-F238E27FC236}">
                  <a16:creationId xmlns:a16="http://schemas.microsoft.com/office/drawing/2014/main" id="{70275B3D-6D69-4B4C-BF79-63A104163C18}"/>
                </a:ext>
              </a:extLst>
            </p:cNvPr>
            <p:cNvSpPr/>
            <p:nvPr/>
          </p:nvSpPr>
          <p:spPr>
            <a:xfrm rot="16200000" flipV="1">
              <a:off x="5978074" y="1711489"/>
              <a:ext cx="219122" cy="193916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Rectangle 25">
              <a:extLst>
                <a:ext uri="{FF2B5EF4-FFF2-40B4-BE49-F238E27FC236}">
                  <a16:creationId xmlns:a16="http://schemas.microsoft.com/office/drawing/2014/main" id="{407BD11E-BB2A-DD40-851A-1EC8DDAC2771}"/>
                </a:ext>
              </a:extLst>
            </p:cNvPr>
            <p:cNvSpPr/>
            <p:nvPr/>
          </p:nvSpPr>
          <p:spPr>
            <a:xfrm>
              <a:off x="1783907" y="3809286"/>
              <a:ext cx="847161"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TxID</a:t>
              </a:r>
              <a:endParaRPr lang="en-US" dirty="0"/>
            </a:p>
          </p:txBody>
        </p:sp>
        <p:sp>
          <p:nvSpPr>
            <p:cNvPr id="27" name="TextBox 26">
              <a:extLst>
                <a:ext uri="{FF2B5EF4-FFF2-40B4-BE49-F238E27FC236}">
                  <a16:creationId xmlns:a16="http://schemas.microsoft.com/office/drawing/2014/main" id="{7264BFD5-D509-8C4C-B979-83F893F114D7}"/>
                </a:ext>
              </a:extLst>
            </p:cNvPr>
            <p:cNvSpPr txBox="1"/>
            <p:nvPr/>
          </p:nvSpPr>
          <p:spPr>
            <a:xfrm>
              <a:off x="2780501" y="3378992"/>
              <a:ext cx="1124026" cy="461665"/>
            </a:xfrm>
            <a:prstGeom prst="rect">
              <a:avLst/>
            </a:prstGeom>
            <a:noFill/>
          </p:spPr>
          <p:txBody>
            <a:bodyPr wrap="none" rtlCol="0">
              <a:spAutoFit/>
            </a:bodyPr>
            <a:lstStyle/>
            <a:p>
              <a:r>
                <a:rPr lang="en-US" dirty="0" err="1"/>
                <a:t>TxIn</a:t>
              </a:r>
              <a:r>
                <a:rPr lang="en-US" dirty="0"/>
                <a:t>[0]</a:t>
              </a:r>
            </a:p>
          </p:txBody>
        </p:sp>
        <p:sp>
          <p:nvSpPr>
            <p:cNvPr id="28" name="TextBox 27">
              <a:extLst>
                <a:ext uri="{FF2B5EF4-FFF2-40B4-BE49-F238E27FC236}">
                  <a16:creationId xmlns:a16="http://schemas.microsoft.com/office/drawing/2014/main" id="{57FE9310-0850-944B-844A-B824BD40E326}"/>
                </a:ext>
              </a:extLst>
            </p:cNvPr>
            <p:cNvSpPr txBox="1"/>
            <p:nvPr/>
          </p:nvSpPr>
          <p:spPr>
            <a:xfrm>
              <a:off x="4959565" y="3417922"/>
              <a:ext cx="1362874" cy="461665"/>
            </a:xfrm>
            <a:prstGeom prst="rect">
              <a:avLst/>
            </a:prstGeom>
            <a:noFill/>
          </p:spPr>
          <p:txBody>
            <a:bodyPr wrap="none" rtlCol="0">
              <a:spAutoFit/>
            </a:bodyPr>
            <a:lstStyle/>
            <a:p>
              <a:r>
                <a:rPr lang="en-US" dirty="0" err="1"/>
                <a:t>TxOut</a:t>
              </a:r>
              <a:r>
                <a:rPr lang="en-US" dirty="0"/>
                <a:t>[0]</a:t>
              </a:r>
            </a:p>
          </p:txBody>
        </p:sp>
        <p:sp>
          <p:nvSpPr>
            <p:cNvPr id="30" name="TextBox 29">
              <a:extLst>
                <a:ext uri="{FF2B5EF4-FFF2-40B4-BE49-F238E27FC236}">
                  <a16:creationId xmlns:a16="http://schemas.microsoft.com/office/drawing/2014/main" id="{36F227B1-8167-EB42-9A24-6ED8C879F1AB}"/>
                </a:ext>
              </a:extLst>
            </p:cNvPr>
            <p:cNvSpPr txBox="1"/>
            <p:nvPr/>
          </p:nvSpPr>
          <p:spPr>
            <a:xfrm>
              <a:off x="232690" y="3895646"/>
              <a:ext cx="782587" cy="461665"/>
            </a:xfrm>
            <a:prstGeom prst="rect">
              <a:avLst/>
            </a:prstGeom>
            <a:noFill/>
          </p:spPr>
          <p:txBody>
            <a:bodyPr wrap="none" rtlCol="0">
              <a:spAutoFit/>
            </a:bodyPr>
            <a:lstStyle/>
            <a:p>
              <a:r>
                <a:rPr lang="en-US" dirty="0"/>
                <a:t>Tx2:</a:t>
              </a:r>
            </a:p>
          </p:txBody>
        </p:sp>
        <p:sp>
          <p:nvSpPr>
            <p:cNvPr id="40" name="Rectangle 39">
              <a:extLst>
                <a:ext uri="{FF2B5EF4-FFF2-40B4-BE49-F238E27FC236}">
                  <a16:creationId xmlns:a16="http://schemas.microsoft.com/office/drawing/2014/main" id="{2EDCC30A-2826-E147-87F1-0A758B18D744}"/>
                </a:ext>
              </a:extLst>
            </p:cNvPr>
            <p:cNvSpPr/>
            <p:nvPr/>
          </p:nvSpPr>
          <p:spPr>
            <a:xfrm>
              <a:off x="4905944" y="3814716"/>
              <a:ext cx="1375833"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output</a:t>
              </a:r>
            </a:p>
          </p:txBody>
        </p:sp>
        <p:sp>
          <p:nvSpPr>
            <p:cNvPr id="37" name="Rectangle 36">
              <a:extLst>
                <a:ext uri="{FF2B5EF4-FFF2-40B4-BE49-F238E27FC236}">
                  <a16:creationId xmlns:a16="http://schemas.microsoft.com/office/drawing/2014/main" id="{9494B51B-B8E6-6D44-981E-372208E494D3}"/>
                </a:ext>
              </a:extLst>
            </p:cNvPr>
            <p:cNvSpPr/>
            <p:nvPr/>
          </p:nvSpPr>
          <p:spPr>
            <a:xfrm>
              <a:off x="6306599" y="3811562"/>
              <a:ext cx="1405492"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t>output</a:t>
              </a:r>
            </a:p>
          </p:txBody>
        </p:sp>
        <p:cxnSp>
          <p:nvCxnSpPr>
            <p:cNvPr id="33" name="Straight Connector 32">
              <a:extLst>
                <a:ext uri="{FF2B5EF4-FFF2-40B4-BE49-F238E27FC236}">
                  <a16:creationId xmlns:a16="http://schemas.microsoft.com/office/drawing/2014/main" id="{71683B47-B2E2-C145-8323-27D2515C836C}"/>
                </a:ext>
              </a:extLst>
            </p:cNvPr>
            <p:cNvCxnSpPr/>
            <p:nvPr/>
          </p:nvCxnSpPr>
          <p:spPr>
            <a:xfrm>
              <a:off x="6288518" y="3500601"/>
              <a:ext cx="0" cy="10228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88B944DA-3BD0-B447-A89A-7D713AE1B42F}"/>
                </a:ext>
              </a:extLst>
            </p:cNvPr>
            <p:cNvSpPr txBox="1"/>
            <p:nvPr/>
          </p:nvSpPr>
          <p:spPr>
            <a:xfrm>
              <a:off x="6382550" y="3408283"/>
              <a:ext cx="1362874" cy="461665"/>
            </a:xfrm>
            <a:prstGeom prst="rect">
              <a:avLst/>
            </a:prstGeom>
            <a:noFill/>
          </p:spPr>
          <p:txBody>
            <a:bodyPr wrap="none" rtlCol="0">
              <a:spAutoFit/>
            </a:bodyPr>
            <a:lstStyle/>
            <a:p>
              <a:r>
                <a:rPr lang="en-US" dirty="0" err="1"/>
                <a:t>TxOut</a:t>
              </a:r>
              <a:r>
                <a:rPr lang="en-US" dirty="0"/>
                <a:t>[1]</a:t>
              </a:r>
            </a:p>
          </p:txBody>
        </p:sp>
        <p:cxnSp>
          <p:nvCxnSpPr>
            <p:cNvPr id="35" name="Straight Connector 34">
              <a:extLst>
                <a:ext uri="{FF2B5EF4-FFF2-40B4-BE49-F238E27FC236}">
                  <a16:creationId xmlns:a16="http://schemas.microsoft.com/office/drawing/2014/main" id="{5B31A19D-3D97-A247-B567-44733BA10F2A}"/>
                </a:ext>
              </a:extLst>
            </p:cNvPr>
            <p:cNvCxnSpPr/>
            <p:nvPr/>
          </p:nvCxnSpPr>
          <p:spPr>
            <a:xfrm>
              <a:off x="4867908" y="3540067"/>
              <a:ext cx="0" cy="102288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DB4ECBCA-61EE-B740-A93E-5464D8090AEB}"/>
                </a:ext>
              </a:extLst>
            </p:cNvPr>
            <p:cNvSpPr txBox="1"/>
            <p:nvPr/>
          </p:nvSpPr>
          <p:spPr>
            <a:xfrm>
              <a:off x="4979841" y="4236794"/>
              <a:ext cx="1152880" cy="461665"/>
            </a:xfrm>
            <a:prstGeom prst="rect">
              <a:avLst/>
            </a:prstGeom>
            <a:noFill/>
          </p:spPr>
          <p:txBody>
            <a:bodyPr wrap="none" rtlCol="0">
              <a:spAutoFit/>
            </a:bodyPr>
            <a:lstStyle/>
            <a:p>
              <a:r>
                <a:rPr lang="en-US" b="1" dirty="0"/>
                <a:t>UTXO</a:t>
              </a:r>
              <a:r>
                <a:rPr lang="en-US" b="1" baseline="-25000" dirty="0"/>
                <a:t>3</a:t>
              </a:r>
            </a:p>
          </p:txBody>
        </p:sp>
        <p:sp>
          <p:nvSpPr>
            <p:cNvPr id="47" name="Rectangle 46">
              <a:extLst>
                <a:ext uri="{FF2B5EF4-FFF2-40B4-BE49-F238E27FC236}">
                  <a16:creationId xmlns:a16="http://schemas.microsoft.com/office/drawing/2014/main" id="{F7DAEFE0-5399-C144-BBA3-30953F3E0CFC}"/>
                </a:ext>
              </a:extLst>
            </p:cNvPr>
            <p:cNvSpPr/>
            <p:nvPr/>
          </p:nvSpPr>
          <p:spPr>
            <a:xfrm>
              <a:off x="2642687" y="3811562"/>
              <a:ext cx="622641"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1</a:t>
              </a:r>
            </a:p>
          </p:txBody>
        </p:sp>
        <p:sp>
          <p:nvSpPr>
            <p:cNvPr id="48" name="Rectangle 47">
              <a:extLst>
                <a:ext uri="{FF2B5EF4-FFF2-40B4-BE49-F238E27FC236}">
                  <a16:creationId xmlns:a16="http://schemas.microsoft.com/office/drawing/2014/main" id="{10F894DA-6396-BF46-827B-8906EDB6DF84}"/>
                </a:ext>
              </a:extLst>
            </p:cNvPr>
            <p:cNvSpPr/>
            <p:nvPr/>
          </p:nvSpPr>
          <p:spPr>
            <a:xfrm>
              <a:off x="3265826" y="3811562"/>
              <a:ext cx="1574836"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ScriptSig</a:t>
              </a:r>
              <a:endParaRPr lang="en-US" dirty="0"/>
            </a:p>
          </p:txBody>
        </p:sp>
        <p:sp>
          <p:nvSpPr>
            <p:cNvPr id="49" name="TextBox 48">
              <a:extLst>
                <a:ext uri="{FF2B5EF4-FFF2-40B4-BE49-F238E27FC236}">
                  <a16:creationId xmlns:a16="http://schemas.microsoft.com/office/drawing/2014/main" id="{3B0361ED-7AC5-5642-9154-A209974251E9}"/>
                </a:ext>
              </a:extLst>
            </p:cNvPr>
            <p:cNvSpPr txBox="1"/>
            <p:nvPr/>
          </p:nvSpPr>
          <p:spPr>
            <a:xfrm>
              <a:off x="6382550" y="4263738"/>
              <a:ext cx="1152880" cy="461665"/>
            </a:xfrm>
            <a:prstGeom prst="rect">
              <a:avLst/>
            </a:prstGeom>
            <a:noFill/>
          </p:spPr>
          <p:txBody>
            <a:bodyPr wrap="none" rtlCol="0">
              <a:spAutoFit/>
            </a:bodyPr>
            <a:lstStyle/>
            <a:p>
              <a:r>
                <a:rPr lang="en-US" b="1" dirty="0"/>
                <a:t>UTXO</a:t>
              </a:r>
              <a:r>
                <a:rPr lang="en-US" b="1" baseline="-25000" dirty="0"/>
                <a:t>4</a:t>
              </a:r>
            </a:p>
          </p:txBody>
        </p:sp>
        <p:cxnSp>
          <p:nvCxnSpPr>
            <p:cNvPr id="50" name="Straight Connector 49">
              <a:extLst>
                <a:ext uri="{FF2B5EF4-FFF2-40B4-BE49-F238E27FC236}">
                  <a16:creationId xmlns:a16="http://schemas.microsoft.com/office/drawing/2014/main" id="{DB5B388A-61D7-7E4C-83E4-F66EC400EB56}"/>
                </a:ext>
              </a:extLst>
            </p:cNvPr>
            <p:cNvCxnSpPr/>
            <p:nvPr/>
          </p:nvCxnSpPr>
          <p:spPr>
            <a:xfrm>
              <a:off x="7746012" y="3574906"/>
              <a:ext cx="0" cy="1022889"/>
            </a:xfrm>
            <a:prstGeom prst="line">
              <a:avLst/>
            </a:prstGeom>
            <a:ln w="57150">
              <a:solidFill>
                <a:schemeClr val="tx1"/>
              </a:solidFill>
            </a:ln>
          </p:spPr>
          <p:style>
            <a:lnRef idx="2">
              <a:schemeClr val="accent1"/>
            </a:lnRef>
            <a:fillRef idx="0">
              <a:schemeClr val="accent1"/>
            </a:fillRef>
            <a:effectRef idx="1">
              <a:schemeClr val="accent1"/>
            </a:effectRef>
            <a:fontRef idx="minor">
              <a:schemeClr val="tx1"/>
            </a:fontRef>
          </p:style>
        </p:cxnSp>
        <p:sp>
          <p:nvSpPr>
            <p:cNvPr id="51" name="Rectangle 50">
              <a:extLst>
                <a:ext uri="{FF2B5EF4-FFF2-40B4-BE49-F238E27FC236}">
                  <a16:creationId xmlns:a16="http://schemas.microsoft.com/office/drawing/2014/main" id="{CDF45983-1222-E34D-B680-59AB20DE6656}"/>
                </a:ext>
              </a:extLst>
            </p:cNvPr>
            <p:cNvSpPr/>
            <p:nvPr/>
          </p:nvSpPr>
          <p:spPr>
            <a:xfrm>
              <a:off x="7779824" y="3808139"/>
              <a:ext cx="397455" cy="4959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0</a:t>
              </a:r>
            </a:p>
          </p:txBody>
        </p:sp>
        <p:sp>
          <p:nvSpPr>
            <p:cNvPr id="53" name="Rectangle 52">
              <a:extLst>
                <a:ext uri="{FF2B5EF4-FFF2-40B4-BE49-F238E27FC236}">
                  <a16:creationId xmlns:a16="http://schemas.microsoft.com/office/drawing/2014/main" id="{46AB6566-8107-B24B-809E-D53264E4D04A}"/>
                </a:ext>
              </a:extLst>
            </p:cNvPr>
            <p:cNvSpPr/>
            <p:nvPr/>
          </p:nvSpPr>
          <p:spPr>
            <a:xfrm>
              <a:off x="1857815" y="3878651"/>
              <a:ext cx="1357458" cy="356512"/>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BB014B9E-EAA7-F04B-9655-63EFE43E625E}"/>
                </a:ext>
              </a:extLst>
            </p:cNvPr>
            <p:cNvSpPr txBox="1"/>
            <p:nvPr/>
          </p:nvSpPr>
          <p:spPr>
            <a:xfrm>
              <a:off x="1954985" y="4309983"/>
              <a:ext cx="1152110" cy="707886"/>
            </a:xfrm>
            <a:prstGeom prst="rect">
              <a:avLst/>
            </a:prstGeom>
            <a:noFill/>
          </p:spPr>
          <p:txBody>
            <a:bodyPr wrap="none" rtlCol="0">
              <a:spAutoFit/>
            </a:bodyPr>
            <a:lstStyle/>
            <a:p>
              <a:pPr algn="ctr"/>
              <a:r>
                <a:rPr lang="en-US" sz="2000" dirty="0">
                  <a:latin typeface="+mn-lt"/>
                </a:rPr>
                <a:t>identifies</a:t>
              </a:r>
              <a:br>
                <a:rPr lang="en-US" sz="2000" dirty="0">
                  <a:latin typeface="+mn-lt"/>
                </a:rPr>
              </a:br>
              <a:r>
                <a:rPr lang="en-US" sz="2000" dirty="0">
                  <a:latin typeface="+mn-lt"/>
                </a:rPr>
                <a:t>a UTXO</a:t>
              </a:r>
            </a:p>
          </p:txBody>
        </p:sp>
        <p:sp>
          <p:nvSpPr>
            <p:cNvPr id="59" name="Rectangle 58">
              <a:extLst>
                <a:ext uri="{FF2B5EF4-FFF2-40B4-BE49-F238E27FC236}">
                  <a16:creationId xmlns:a16="http://schemas.microsoft.com/office/drawing/2014/main" id="{30BF44F8-386C-9248-AB6F-D3C3FB8E7B85}"/>
                </a:ext>
              </a:extLst>
            </p:cNvPr>
            <p:cNvSpPr/>
            <p:nvPr/>
          </p:nvSpPr>
          <p:spPr>
            <a:xfrm>
              <a:off x="1791538" y="3818717"/>
              <a:ext cx="3032506" cy="491945"/>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1" name="TextBox 60">
            <a:extLst>
              <a:ext uri="{FF2B5EF4-FFF2-40B4-BE49-F238E27FC236}">
                <a16:creationId xmlns:a16="http://schemas.microsoft.com/office/drawing/2014/main" id="{8D5D1975-5508-A742-991F-4BA9F8CC6DEA}"/>
              </a:ext>
            </a:extLst>
          </p:cNvPr>
          <p:cNvSpPr txBox="1"/>
          <p:nvPr/>
        </p:nvSpPr>
        <p:spPr>
          <a:xfrm>
            <a:off x="0" y="2651743"/>
            <a:ext cx="3320781" cy="461665"/>
          </a:xfrm>
          <a:prstGeom prst="rect">
            <a:avLst/>
          </a:prstGeom>
          <a:noFill/>
        </p:spPr>
        <p:txBody>
          <a:bodyPr wrap="none" rtlCol="0">
            <a:spAutoFit/>
          </a:bodyPr>
          <a:lstStyle/>
          <a:p>
            <a:pPr algn="l"/>
            <a:r>
              <a:rPr lang="en-US" dirty="0">
                <a:latin typeface="+mn-lt"/>
              </a:rPr>
              <a:t>UTXO: unspent Tx output</a:t>
            </a:r>
          </a:p>
        </p:txBody>
      </p:sp>
      <p:sp>
        <p:nvSpPr>
          <p:cNvPr id="62" name="TextBox 61">
            <a:extLst>
              <a:ext uri="{FF2B5EF4-FFF2-40B4-BE49-F238E27FC236}">
                <a16:creationId xmlns:a16="http://schemas.microsoft.com/office/drawing/2014/main" id="{1B2FBDD4-B0DC-024A-B219-79F39434F0A4}"/>
              </a:ext>
            </a:extLst>
          </p:cNvPr>
          <p:cNvSpPr txBox="1"/>
          <p:nvPr/>
        </p:nvSpPr>
        <p:spPr>
          <a:xfrm>
            <a:off x="4783030" y="486440"/>
            <a:ext cx="2321469" cy="2646878"/>
          </a:xfrm>
          <a:prstGeom prst="rect">
            <a:avLst/>
          </a:prstGeom>
          <a:noFill/>
        </p:spPr>
        <p:txBody>
          <a:bodyPr wrap="none" rtlCol="0">
            <a:spAutoFit/>
          </a:bodyPr>
          <a:lstStyle/>
          <a:p>
            <a:r>
              <a:rPr lang="en-US" sz="16600" b="1" dirty="0"/>
              <a:t>☓</a:t>
            </a:r>
          </a:p>
        </p:txBody>
      </p:sp>
      <p:sp>
        <p:nvSpPr>
          <p:cNvPr id="46" name="TextBox 45">
            <a:extLst>
              <a:ext uri="{FF2B5EF4-FFF2-40B4-BE49-F238E27FC236}">
                <a16:creationId xmlns:a16="http://schemas.microsoft.com/office/drawing/2014/main" id="{AC54502B-1A1F-9440-A477-379C1FB9AE91}"/>
              </a:ext>
            </a:extLst>
          </p:cNvPr>
          <p:cNvSpPr txBox="1"/>
          <p:nvPr/>
        </p:nvSpPr>
        <p:spPr>
          <a:xfrm>
            <a:off x="28884" y="1863100"/>
            <a:ext cx="1420517" cy="400110"/>
          </a:xfrm>
          <a:prstGeom prst="rect">
            <a:avLst/>
          </a:prstGeom>
          <a:noFill/>
        </p:spPr>
        <p:txBody>
          <a:bodyPr wrap="none" rtlCol="0">
            <a:spAutoFit/>
          </a:bodyPr>
          <a:lstStyle/>
          <a:p>
            <a:pPr algn="l"/>
            <a:r>
              <a:rPr lang="en-US" sz="2000" dirty="0">
                <a:latin typeface="+mn-lt"/>
              </a:rPr>
              <a:t>(funding Tx)</a:t>
            </a:r>
          </a:p>
        </p:txBody>
      </p:sp>
      <p:sp>
        <p:nvSpPr>
          <p:cNvPr id="52" name="TextBox 51">
            <a:extLst>
              <a:ext uri="{FF2B5EF4-FFF2-40B4-BE49-F238E27FC236}">
                <a16:creationId xmlns:a16="http://schemas.microsoft.com/office/drawing/2014/main" id="{ABDE1084-B0AB-8945-BE45-7C4D8EDA413E}"/>
              </a:ext>
            </a:extLst>
          </p:cNvPr>
          <p:cNvSpPr txBox="1"/>
          <p:nvPr/>
        </p:nvSpPr>
        <p:spPr>
          <a:xfrm>
            <a:off x="28883" y="4256571"/>
            <a:ext cx="1571199" cy="400110"/>
          </a:xfrm>
          <a:prstGeom prst="rect">
            <a:avLst/>
          </a:prstGeom>
          <a:noFill/>
        </p:spPr>
        <p:txBody>
          <a:bodyPr wrap="none" rtlCol="0">
            <a:spAutoFit/>
          </a:bodyPr>
          <a:lstStyle/>
          <a:p>
            <a:pPr algn="l"/>
            <a:r>
              <a:rPr lang="en-US" sz="2000" dirty="0">
                <a:latin typeface="+mn-lt"/>
              </a:rPr>
              <a:t>(spending Tx)</a:t>
            </a:r>
          </a:p>
        </p:txBody>
      </p:sp>
    </p:spTree>
    <p:extLst>
      <p:ext uri="{BB962C8B-B14F-4D97-AF65-F5344CB8AC3E}">
        <p14:creationId xmlns:p14="http://schemas.microsoft.com/office/powerpoint/2010/main" val="214688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A5498-2CE5-5243-A33D-EF691A23D175}"/>
              </a:ext>
            </a:extLst>
          </p:cNvPr>
          <p:cNvSpPr>
            <a:spLocks noGrp="1"/>
          </p:cNvSpPr>
          <p:nvPr>
            <p:ph type="title"/>
          </p:nvPr>
        </p:nvSpPr>
        <p:spPr/>
        <p:txBody>
          <a:bodyPr>
            <a:normAutofit fontScale="90000"/>
          </a:bodyPr>
          <a:lstStyle/>
          <a:p>
            <a:r>
              <a:rPr lang="en-US" dirty="0"/>
              <a:t>An example  (block 648493)      </a:t>
            </a:r>
            <a:r>
              <a:rPr lang="en-US" sz="2200" dirty="0"/>
              <a:t>[2826 Tx]</a:t>
            </a:r>
            <a:endParaRPr lang="en-US" dirty="0"/>
          </a:p>
        </p:txBody>
      </p:sp>
      <p:pic>
        <p:nvPicPr>
          <p:cNvPr id="4" name="Picture 3">
            <a:extLst>
              <a:ext uri="{FF2B5EF4-FFF2-40B4-BE49-F238E27FC236}">
                <a16:creationId xmlns:a16="http://schemas.microsoft.com/office/drawing/2014/main" id="{674370EC-5D69-5A46-BC95-5723D77999D1}"/>
              </a:ext>
            </a:extLst>
          </p:cNvPr>
          <p:cNvPicPr>
            <a:picLocks noChangeAspect="1"/>
          </p:cNvPicPr>
          <p:nvPr/>
        </p:nvPicPr>
        <p:blipFill rotWithShape="1">
          <a:blip r:embed="rId3"/>
          <a:srcRect l="8714" b="4265"/>
          <a:stretch/>
        </p:blipFill>
        <p:spPr>
          <a:xfrm>
            <a:off x="69272" y="1041102"/>
            <a:ext cx="9074727" cy="918722"/>
          </a:xfrm>
          <a:prstGeom prst="rect">
            <a:avLst/>
          </a:prstGeom>
          <a:solidFill>
            <a:schemeClr val="bg1">
              <a:lumMod val="95000"/>
            </a:schemeClr>
          </a:solidFill>
          <a:ln>
            <a:solidFill>
              <a:srgbClr val="FF0000"/>
            </a:solidFill>
          </a:ln>
        </p:spPr>
      </p:pic>
      <p:sp>
        <p:nvSpPr>
          <p:cNvPr id="7" name="TextBox 6">
            <a:extLst>
              <a:ext uri="{FF2B5EF4-FFF2-40B4-BE49-F238E27FC236}">
                <a16:creationId xmlns:a16="http://schemas.microsoft.com/office/drawing/2014/main" id="{9F91990E-F512-414A-83DD-3DD4C0D4A905}"/>
              </a:ext>
            </a:extLst>
          </p:cNvPr>
          <p:cNvSpPr txBox="1"/>
          <p:nvPr/>
        </p:nvSpPr>
        <p:spPr>
          <a:xfrm>
            <a:off x="2128345" y="1385895"/>
            <a:ext cx="610360" cy="461665"/>
          </a:xfrm>
          <a:prstGeom prst="rect">
            <a:avLst/>
          </a:prstGeom>
          <a:noFill/>
        </p:spPr>
        <p:txBody>
          <a:bodyPr wrap="none" rtlCol="0">
            <a:spAutoFit/>
          </a:bodyPr>
          <a:lstStyle/>
          <a:p>
            <a:pPr algn="l"/>
            <a:r>
              <a:rPr lang="en-US" dirty="0">
                <a:latin typeface="+mn-lt"/>
              </a:rPr>
              <a:t>Tx0</a:t>
            </a:r>
          </a:p>
        </p:txBody>
      </p:sp>
      <p:grpSp>
        <p:nvGrpSpPr>
          <p:cNvPr id="13" name="Group 12">
            <a:extLst>
              <a:ext uri="{FF2B5EF4-FFF2-40B4-BE49-F238E27FC236}">
                <a16:creationId xmlns:a16="http://schemas.microsoft.com/office/drawing/2014/main" id="{3E7B166B-C790-7440-B6A7-F66655FEE40F}"/>
              </a:ext>
            </a:extLst>
          </p:cNvPr>
          <p:cNvGrpSpPr/>
          <p:nvPr/>
        </p:nvGrpSpPr>
        <p:grpSpPr>
          <a:xfrm>
            <a:off x="0" y="3897149"/>
            <a:ext cx="9144000" cy="700202"/>
            <a:chOff x="0" y="4024744"/>
            <a:chExt cx="9144000" cy="700202"/>
          </a:xfrm>
        </p:grpSpPr>
        <p:pic>
          <p:nvPicPr>
            <p:cNvPr id="6" name="Picture 5">
              <a:extLst>
                <a:ext uri="{FF2B5EF4-FFF2-40B4-BE49-F238E27FC236}">
                  <a16:creationId xmlns:a16="http://schemas.microsoft.com/office/drawing/2014/main" id="{EE79B6E9-C2DE-D848-B6AF-E271FFA8F570}"/>
                </a:ext>
              </a:extLst>
            </p:cNvPr>
            <p:cNvPicPr>
              <a:picLocks noChangeAspect="1"/>
            </p:cNvPicPr>
            <p:nvPr/>
          </p:nvPicPr>
          <p:blipFill>
            <a:blip r:embed="rId4"/>
            <a:stretch>
              <a:fillRect/>
            </a:stretch>
          </p:blipFill>
          <p:spPr>
            <a:xfrm>
              <a:off x="0" y="4024744"/>
              <a:ext cx="9144000" cy="671119"/>
            </a:xfrm>
            <a:prstGeom prst="rect">
              <a:avLst/>
            </a:prstGeom>
            <a:ln>
              <a:solidFill>
                <a:srgbClr val="FF0000"/>
              </a:solidFill>
            </a:ln>
          </p:spPr>
        </p:pic>
        <p:sp>
          <p:nvSpPr>
            <p:cNvPr id="9" name="TextBox 8">
              <a:extLst>
                <a:ext uri="{FF2B5EF4-FFF2-40B4-BE49-F238E27FC236}">
                  <a16:creationId xmlns:a16="http://schemas.microsoft.com/office/drawing/2014/main" id="{2599BA86-A0DE-704A-85BD-4B6FE05CEE50}"/>
                </a:ext>
              </a:extLst>
            </p:cNvPr>
            <p:cNvSpPr txBox="1"/>
            <p:nvPr/>
          </p:nvSpPr>
          <p:spPr>
            <a:xfrm>
              <a:off x="2128345" y="4263281"/>
              <a:ext cx="610360" cy="461665"/>
            </a:xfrm>
            <a:prstGeom prst="rect">
              <a:avLst/>
            </a:prstGeom>
            <a:noFill/>
          </p:spPr>
          <p:txBody>
            <a:bodyPr wrap="none" rtlCol="0">
              <a:spAutoFit/>
            </a:bodyPr>
            <a:lstStyle/>
            <a:p>
              <a:pPr algn="l"/>
              <a:r>
                <a:rPr lang="en-US" dirty="0">
                  <a:latin typeface="+mn-lt"/>
                </a:rPr>
                <a:t>Tx2</a:t>
              </a:r>
            </a:p>
          </p:txBody>
        </p:sp>
      </p:grpSp>
      <p:grpSp>
        <p:nvGrpSpPr>
          <p:cNvPr id="12" name="Group 11">
            <a:extLst>
              <a:ext uri="{FF2B5EF4-FFF2-40B4-BE49-F238E27FC236}">
                <a16:creationId xmlns:a16="http://schemas.microsoft.com/office/drawing/2014/main" id="{FF808EBC-F477-2D49-9C65-C3DA06C136A8}"/>
              </a:ext>
            </a:extLst>
          </p:cNvPr>
          <p:cNvGrpSpPr/>
          <p:nvPr/>
        </p:nvGrpSpPr>
        <p:grpSpPr>
          <a:xfrm>
            <a:off x="-1" y="2349646"/>
            <a:ext cx="9144000" cy="1172222"/>
            <a:chOff x="-1" y="2477241"/>
            <a:chExt cx="9144000" cy="1172222"/>
          </a:xfrm>
        </p:grpSpPr>
        <p:pic>
          <p:nvPicPr>
            <p:cNvPr id="5" name="Picture 4">
              <a:extLst>
                <a:ext uri="{FF2B5EF4-FFF2-40B4-BE49-F238E27FC236}">
                  <a16:creationId xmlns:a16="http://schemas.microsoft.com/office/drawing/2014/main" id="{92DC0D5C-C321-8142-BC56-86B7847F7C01}"/>
                </a:ext>
              </a:extLst>
            </p:cNvPr>
            <p:cNvPicPr>
              <a:picLocks noChangeAspect="1"/>
            </p:cNvPicPr>
            <p:nvPr/>
          </p:nvPicPr>
          <p:blipFill>
            <a:blip r:embed="rId5"/>
            <a:stretch>
              <a:fillRect/>
            </a:stretch>
          </p:blipFill>
          <p:spPr>
            <a:xfrm>
              <a:off x="-1" y="2477241"/>
              <a:ext cx="9144000" cy="1157681"/>
            </a:xfrm>
            <a:prstGeom prst="rect">
              <a:avLst/>
            </a:prstGeom>
            <a:ln>
              <a:solidFill>
                <a:srgbClr val="FF0000"/>
              </a:solidFill>
            </a:ln>
          </p:spPr>
        </p:pic>
        <p:sp>
          <p:nvSpPr>
            <p:cNvPr id="8" name="TextBox 7">
              <a:extLst>
                <a:ext uri="{FF2B5EF4-FFF2-40B4-BE49-F238E27FC236}">
                  <a16:creationId xmlns:a16="http://schemas.microsoft.com/office/drawing/2014/main" id="{15BC3639-1917-5642-A6B9-3295F7AB9445}"/>
                </a:ext>
              </a:extLst>
            </p:cNvPr>
            <p:cNvSpPr txBox="1"/>
            <p:nvPr/>
          </p:nvSpPr>
          <p:spPr>
            <a:xfrm>
              <a:off x="2128345" y="3056081"/>
              <a:ext cx="610360" cy="461665"/>
            </a:xfrm>
            <a:prstGeom prst="rect">
              <a:avLst/>
            </a:prstGeom>
            <a:noFill/>
          </p:spPr>
          <p:txBody>
            <a:bodyPr wrap="none" rtlCol="0">
              <a:spAutoFit/>
            </a:bodyPr>
            <a:lstStyle/>
            <a:p>
              <a:pPr algn="l"/>
              <a:r>
                <a:rPr lang="en-US" dirty="0">
                  <a:latin typeface="+mn-lt"/>
                </a:rPr>
                <a:t>Tx1</a:t>
              </a:r>
            </a:p>
          </p:txBody>
        </p:sp>
        <p:sp>
          <p:nvSpPr>
            <p:cNvPr id="3" name="TextBox 2">
              <a:extLst>
                <a:ext uri="{FF2B5EF4-FFF2-40B4-BE49-F238E27FC236}">
                  <a16:creationId xmlns:a16="http://schemas.microsoft.com/office/drawing/2014/main" id="{4F4C1A9B-E63C-BB49-8221-B1494751AEF2}"/>
                </a:ext>
              </a:extLst>
            </p:cNvPr>
            <p:cNvSpPr txBox="1"/>
            <p:nvPr/>
          </p:nvSpPr>
          <p:spPr>
            <a:xfrm>
              <a:off x="551792" y="2603282"/>
              <a:ext cx="843501" cy="461665"/>
            </a:xfrm>
            <a:prstGeom prst="rect">
              <a:avLst/>
            </a:prstGeom>
            <a:noFill/>
          </p:spPr>
          <p:txBody>
            <a:bodyPr wrap="none" rtlCol="0">
              <a:spAutoFit/>
            </a:bodyPr>
            <a:lstStyle/>
            <a:p>
              <a:pPr algn="l"/>
              <a:r>
                <a:rPr lang="en-US" dirty="0">
                  <a:latin typeface="+mn-lt"/>
                </a:rPr>
                <a:t>input</a:t>
              </a:r>
            </a:p>
          </p:txBody>
        </p:sp>
        <p:sp>
          <p:nvSpPr>
            <p:cNvPr id="10" name="TextBox 9">
              <a:extLst>
                <a:ext uri="{FF2B5EF4-FFF2-40B4-BE49-F238E27FC236}">
                  <a16:creationId xmlns:a16="http://schemas.microsoft.com/office/drawing/2014/main" id="{6EDC7A12-C188-2146-8DB9-4CAF9B1A3963}"/>
                </a:ext>
              </a:extLst>
            </p:cNvPr>
            <p:cNvSpPr txBox="1"/>
            <p:nvPr/>
          </p:nvSpPr>
          <p:spPr>
            <a:xfrm>
              <a:off x="5983546" y="3187798"/>
              <a:ext cx="1157689" cy="461665"/>
            </a:xfrm>
            <a:prstGeom prst="rect">
              <a:avLst/>
            </a:prstGeom>
            <a:noFill/>
          </p:spPr>
          <p:txBody>
            <a:bodyPr wrap="none" rtlCol="0">
              <a:spAutoFit/>
            </a:bodyPr>
            <a:lstStyle/>
            <a:p>
              <a:pPr algn="l"/>
              <a:r>
                <a:rPr lang="en-US" dirty="0">
                  <a:latin typeface="+mn-lt"/>
                </a:rPr>
                <a:t>outputs</a:t>
              </a:r>
            </a:p>
          </p:txBody>
        </p:sp>
      </p:grpSp>
      <p:sp>
        <p:nvSpPr>
          <p:cNvPr id="11" name="Oval 10">
            <a:extLst>
              <a:ext uri="{FF2B5EF4-FFF2-40B4-BE49-F238E27FC236}">
                <a16:creationId xmlns:a16="http://schemas.microsoft.com/office/drawing/2014/main" id="{99A37FDE-2E7E-2949-86ED-948F07C665C3}"/>
              </a:ext>
            </a:extLst>
          </p:cNvPr>
          <p:cNvSpPr/>
          <p:nvPr/>
        </p:nvSpPr>
        <p:spPr>
          <a:xfrm>
            <a:off x="-1" y="3291036"/>
            <a:ext cx="1395294" cy="216291"/>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AB407E8-7004-4D49-A217-5103C883BED5}"/>
              </a:ext>
            </a:extLst>
          </p:cNvPr>
          <p:cNvSpPr txBox="1"/>
          <p:nvPr/>
        </p:nvSpPr>
        <p:spPr>
          <a:xfrm>
            <a:off x="1905058" y="4731484"/>
            <a:ext cx="5354799" cy="461665"/>
          </a:xfrm>
          <a:prstGeom prst="rect">
            <a:avLst/>
          </a:prstGeom>
          <a:noFill/>
        </p:spPr>
        <p:txBody>
          <a:bodyPr wrap="none" rtlCol="0">
            <a:spAutoFit/>
          </a:bodyPr>
          <a:lstStyle/>
          <a:p>
            <a:pPr algn="l"/>
            <a:r>
              <a:rPr lang="en-US" dirty="0">
                <a:latin typeface="+mn-lt"/>
              </a:rPr>
              <a:t>sum of fees in block added to </a:t>
            </a:r>
            <a:r>
              <a:rPr lang="en-US" dirty="0" err="1">
                <a:latin typeface="+mn-lt"/>
              </a:rPr>
              <a:t>coinbase</a:t>
            </a:r>
            <a:r>
              <a:rPr lang="en-US" dirty="0">
                <a:latin typeface="+mn-lt"/>
              </a:rPr>
              <a:t> Tx</a:t>
            </a:r>
          </a:p>
        </p:txBody>
      </p:sp>
      <p:sp>
        <p:nvSpPr>
          <p:cNvPr id="15" name="TextBox 14">
            <a:extLst>
              <a:ext uri="{FF2B5EF4-FFF2-40B4-BE49-F238E27FC236}">
                <a16:creationId xmlns:a16="http://schemas.microsoft.com/office/drawing/2014/main" id="{61A36AF0-437C-284D-8419-32A7A7170653}"/>
              </a:ext>
            </a:extLst>
          </p:cNvPr>
          <p:cNvSpPr txBox="1"/>
          <p:nvPr/>
        </p:nvSpPr>
        <p:spPr>
          <a:xfrm>
            <a:off x="1351550" y="3220874"/>
            <a:ext cx="722121" cy="307777"/>
          </a:xfrm>
          <a:prstGeom prst="rect">
            <a:avLst/>
          </a:prstGeom>
          <a:noFill/>
        </p:spPr>
        <p:txBody>
          <a:bodyPr wrap="none" rtlCol="0">
            <a:spAutoFit/>
          </a:bodyPr>
          <a:lstStyle/>
          <a:p>
            <a:pPr algn="l"/>
            <a:r>
              <a:rPr lang="en-US" sz="1400" dirty="0">
                <a:latin typeface="+mn-lt"/>
              </a:rPr>
              <a:t>(Tx fee)</a:t>
            </a:r>
          </a:p>
        </p:txBody>
      </p:sp>
      <p:sp>
        <p:nvSpPr>
          <p:cNvPr id="16" name="TextBox 15">
            <a:extLst>
              <a:ext uri="{FF2B5EF4-FFF2-40B4-BE49-F238E27FC236}">
                <a16:creationId xmlns:a16="http://schemas.microsoft.com/office/drawing/2014/main" id="{184DEE92-5ED1-D842-B94F-85115C670BAB}"/>
              </a:ext>
            </a:extLst>
          </p:cNvPr>
          <p:cNvSpPr txBox="1"/>
          <p:nvPr/>
        </p:nvSpPr>
        <p:spPr>
          <a:xfrm>
            <a:off x="1059175" y="4310970"/>
            <a:ext cx="722121" cy="307777"/>
          </a:xfrm>
          <a:prstGeom prst="rect">
            <a:avLst/>
          </a:prstGeom>
          <a:noFill/>
        </p:spPr>
        <p:txBody>
          <a:bodyPr wrap="none" rtlCol="0">
            <a:spAutoFit/>
          </a:bodyPr>
          <a:lstStyle/>
          <a:p>
            <a:pPr algn="l"/>
            <a:r>
              <a:rPr lang="en-US" sz="1400" dirty="0">
                <a:latin typeface="+mn-lt"/>
              </a:rPr>
              <a:t>(Tx fee)</a:t>
            </a:r>
          </a:p>
        </p:txBody>
      </p:sp>
      <p:sp>
        <p:nvSpPr>
          <p:cNvPr id="17" name="TextBox 16">
            <a:extLst>
              <a:ext uri="{FF2B5EF4-FFF2-40B4-BE49-F238E27FC236}">
                <a16:creationId xmlns:a16="http://schemas.microsoft.com/office/drawing/2014/main" id="{CFE406BB-F6AA-C348-A84C-808DD16B6E34}"/>
              </a:ext>
            </a:extLst>
          </p:cNvPr>
          <p:cNvSpPr txBox="1"/>
          <p:nvPr/>
        </p:nvSpPr>
        <p:spPr>
          <a:xfrm>
            <a:off x="2728401" y="2528013"/>
            <a:ext cx="1562031" cy="307777"/>
          </a:xfrm>
          <a:prstGeom prst="rect">
            <a:avLst/>
          </a:prstGeom>
          <a:noFill/>
        </p:spPr>
        <p:txBody>
          <a:bodyPr wrap="none" rtlCol="0">
            <a:spAutoFit/>
          </a:bodyPr>
          <a:lstStyle/>
          <a:p>
            <a:pPr algn="l"/>
            <a:r>
              <a:rPr lang="en-US" sz="1400" dirty="0">
                <a:latin typeface="+mn-lt"/>
              </a:rPr>
              <a:t>(input UTXO value)</a:t>
            </a:r>
          </a:p>
        </p:txBody>
      </p:sp>
      <p:sp>
        <p:nvSpPr>
          <p:cNvPr id="18" name="TextBox 17">
            <a:extLst>
              <a:ext uri="{FF2B5EF4-FFF2-40B4-BE49-F238E27FC236}">
                <a16:creationId xmlns:a16="http://schemas.microsoft.com/office/drawing/2014/main" id="{140A6955-A90E-C74C-8423-12760D1AE4B1}"/>
              </a:ext>
            </a:extLst>
          </p:cNvPr>
          <p:cNvSpPr txBox="1"/>
          <p:nvPr/>
        </p:nvSpPr>
        <p:spPr>
          <a:xfrm>
            <a:off x="6638156" y="1731369"/>
            <a:ext cx="1342483" cy="307777"/>
          </a:xfrm>
          <a:prstGeom prst="rect">
            <a:avLst/>
          </a:prstGeom>
          <a:noFill/>
        </p:spPr>
        <p:txBody>
          <a:bodyPr wrap="none" rtlCol="0">
            <a:spAutoFit/>
          </a:bodyPr>
          <a:lstStyle/>
          <a:p>
            <a:pPr algn="l"/>
            <a:r>
              <a:rPr lang="en-US" sz="1400" dirty="0">
                <a:latin typeface="+mn-lt"/>
              </a:rPr>
              <a:t>6.25 + Tx fees = </a:t>
            </a:r>
          </a:p>
        </p:txBody>
      </p:sp>
    </p:spTree>
    <p:extLst>
      <p:ext uri="{BB962C8B-B14F-4D97-AF65-F5344CB8AC3E}">
        <p14:creationId xmlns:p14="http://schemas.microsoft.com/office/powerpoint/2010/main" val="223590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5" grpId="0"/>
      <p:bldP spid="16" grpId="0"/>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8240E-E862-BE4D-AD8A-CE66056FC07B}"/>
              </a:ext>
            </a:extLst>
          </p:cNvPr>
          <p:cNvSpPr>
            <a:spLocks noGrp="1"/>
          </p:cNvSpPr>
          <p:nvPr>
            <p:ph type="title"/>
          </p:nvPr>
        </p:nvSpPr>
        <p:spPr/>
        <p:txBody>
          <a:bodyPr>
            <a:normAutofit fontScale="90000"/>
          </a:bodyPr>
          <a:lstStyle/>
          <a:p>
            <a:r>
              <a:rPr lang="en-US" dirty="0"/>
              <a:t>Tx fees</a:t>
            </a:r>
          </a:p>
        </p:txBody>
      </p:sp>
      <p:sp>
        <p:nvSpPr>
          <p:cNvPr id="5" name="TextBox 4">
            <a:extLst>
              <a:ext uri="{FF2B5EF4-FFF2-40B4-BE49-F238E27FC236}">
                <a16:creationId xmlns:a16="http://schemas.microsoft.com/office/drawing/2014/main" id="{75A1C31A-6735-2D4E-9843-D002B43C1645}"/>
              </a:ext>
            </a:extLst>
          </p:cNvPr>
          <p:cNvSpPr txBox="1"/>
          <p:nvPr/>
        </p:nvSpPr>
        <p:spPr>
          <a:xfrm>
            <a:off x="223284" y="862273"/>
            <a:ext cx="3908762" cy="461665"/>
          </a:xfrm>
          <a:prstGeom prst="rect">
            <a:avLst/>
          </a:prstGeom>
          <a:noFill/>
        </p:spPr>
        <p:txBody>
          <a:bodyPr wrap="none" rtlCol="0">
            <a:spAutoFit/>
          </a:bodyPr>
          <a:lstStyle/>
          <a:p>
            <a:pPr algn="l"/>
            <a:r>
              <a:rPr lang="en-US" dirty="0">
                <a:latin typeface="+mn-lt"/>
              </a:rPr>
              <a:t>Bitcoin average Tx fees in USD</a:t>
            </a:r>
          </a:p>
        </p:txBody>
      </p:sp>
      <p:sp>
        <p:nvSpPr>
          <p:cNvPr id="6" name="TextBox 5">
            <a:extLst>
              <a:ext uri="{FF2B5EF4-FFF2-40B4-BE49-F238E27FC236}">
                <a16:creationId xmlns:a16="http://schemas.microsoft.com/office/drawing/2014/main" id="{01960C50-BBF9-C742-9984-9C84A5BDCF7C}"/>
              </a:ext>
            </a:extLst>
          </p:cNvPr>
          <p:cNvSpPr txBox="1"/>
          <p:nvPr/>
        </p:nvSpPr>
        <p:spPr>
          <a:xfrm>
            <a:off x="223284" y="3085904"/>
            <a:ext cx="4280980" cy="461665"/>
          </a:xfrm>
          <a:prstGeom prst="rect">
            <a:avLst/>
          </a:prstGeom>
          <a:noFill/>
        </p:spPr>
        <p:txBody>
          <a:bodyPr wrap="none" rtlCol="0">
            <a:spAutoFit/>
          </a:bodyPr>
          <a:lstStyle/>
          <a:p>
            <a:pPr algn="l"/>
            <a:r>
              <a:rPr lang="en-US" dirty="0">
                <a:latin typeface="+mn-lt"/>
              </a:rPr>
              <a:t>Ethereum average Tx fees in USD</a:t>
            </a:r>
          </a:p>
        </p:txBody>
      </p:sp>
      <p:pic>
        <p:nvPicPr>
          <p:cNvPr id="3" name="Picture 2">
            <a:extLst>
              <a:ext uri="{FF2B5EF4-FFF2-40B4-BE49-F238E27FC236}">
                <a16:creationId xmlns:a16="http://schemas.microsoft.com/office/drawing/2014/main" id="{15C4E384-B0FB-234A-BD3F-56E66A97D71C}"/>
              </a:ext>
            </a:extLst>
          </p:cNvPr>
          <p:cNvPicPr>
            <a:picLocks noChangeAspect="1"/>
          </p:cNvPicPr>
          <p:nvPr/>
        </p:nvPicPr>
        <p:blipFill>
          <a:blip r:embed="rId3"/>
          <a:stretch>
            <a:fillRect/>
          </a:stretch>
        </p:blipFill>
        <p:spPr>
          <a:xfrm>
            <a:off x="1308536" y="1336156"/>
            <a:ext cx="6968359" cy="1623620"/>
          </a:xfrm>
          <a:prstGeom prst="rect">
            <a:avLst/>
          </a:prstGeom>
        </p:spPr>
      </p:pic>
      <p:pic>
        <p:nvPicPr>
          <p:cNvPr id="4" name="Picture 3">
            <a:extLst>
              <a:ext uri="{FF2B5EF4-FFF2-40B4-BE49-F238E27FC236}">
                <a16:creationId xmlns:a16="http://schemas.microsoft.com/office/drawing/2014/main" id="{7362476C-BFDA-8442-9416-B80A372E3838}"/>
              </a:ext>
            </a:extLst>
          </p:cNvPr>
          <p:cNvPicPr>
            <a:picLocks noChangeAspect="1"/>
          </p:cNvPicPr>
          <p:nvPr/>
        </p:nvPicPr>
        <p:blipFill>
          <a:blip r:embed="rId4"/>
          <a:stretch>
            <a:fillRect/>
          </a:stretch>
        </p:blipFill>
        <p:spPr>
          <a:xfrm>
            <a:off x="1308535" y="3491699"/>
            <a:ext cx="6968360" cy="1643823"/>
          </a:xfrm>
          <a:prstGeom prst="rect">
            <a:avLst/>
          </a:prstGeom>
        </p:spPr>
      </p:pic>
    </p:spTree>
    <p:extLst>
      <p:ext uri="{BB962C8B-B14F-4D97-AF65-F5344CB8AC3E}">
        <p14:creationId xmlns:p14="http://schemas.microsoft.com/office/powerpoint/2010/main" val="32482975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362EA-A869-FB4F-8CA5-3FD0C8F6DA41}"/>
              </a:ext>
            </a:extLst>
          </p:cNvPr>
          <p:cNvSpPr>
            <a:spLocks noGrp="1"/>
          </p:cNvSpPr>
          <p:nvPr>
            <p:ph type="title"/>
          </p:nvPr>
        </p:nvSpPr>
        <p:spPr>
          <a:xfrm>
            <a:off x="457200" y="61855"/>
            <a:ext cx="8229600" cy="623097"/>
          </a:xfrm>
        </p:spPr>
        <p:txBody>
          <a:bodyPr>
            <a:normAutofit fontScale="90000"/>
          </a:bodyPr>
          <a:lstStyle/>
          <a:p>
            <a:r>
              <a:rPr lang="en-US" dirty="0"/>
              <a:t>All value in Bitcoin is held in UTXOs </a:t>
            </a:r>
          </a:p>
        </p:txBody>
      </p:sp>
      <p:pic>
        <p:nvPicPr>
          <p:cNvPr id="4" name="Picture 3">
            <a:extLst>
              <a:ext uri="{FF2B5EF4-FFF2-40B4-BE49-F238E27FC236}">
                <a16:creationId xmlns:a16="http://schemas.microsoft.com/office/drawing/2014/main" id="{0AC75C44-60E5-2649-ADBA-D3C2057391B3}"/>
              </a:ext>
            </a:extLst>
          </p:cNvPr>
          <p:cNvPicPr>
            <a:picLocks noChangeAspect="1"/>
          </p:cNvPicPr>
          <p:nvPr/>
        </p:nvPicPr>
        <p:blipFill>
          <a:blip r:embed="rId3"/>
          <a:stretch>
            <a:fillRect/>
          </a:stretch>
        </p:blipFill>
        <p:spPr>
          <a:xfrm>
            <a:off x="693685" y="951780"/>
            <a:ext cx="7189076" cy="3367343"/>
          </a:xfrm>
          <a:prstGeom prst="rect">
            <a:avLst/>
          </a:prstGeom>
        </p:spPr>
      </p:pic>
      <p:sp>
        <p:nvSpPr>
          <p:cNvPr id="5" name="TextBox 4">
            <a:extLst>
              <a:ext uri="{FF2B5EF4-FFF2-40B4-BE49-F238E27FC236}">
                <a16:creationId xmlns:a16="http://schemas.microsoft.com/office/drawing/2014/main" id="{BA7D317A-EF65-4B44-B36A-9CE23700FF80}"/>
              </a:ext>
            </a:extLst>
          </p:cNvPr>
          <p:cNvSpPr txBox="1"/>
          <p:nvPr/>
        </p:nvSpPr>
        <p:spPr>
          <a:xfrm>
            <a:off x="840832" y="4513675"/>
            <a:ext cx="7401129" cy="461665"/>
          </a:xfrm>
          <a:prstGeom prst="rect">
            <a:avLst/>
          </a:prstGeom>
          <a:noFill/>
        </p:spPr>
        <p:txBody>
          <a:bodyPr wrap="none" rtlCol="0">
            <a:spAutoFit/>
          </a:bodyPr>
          <a:lstStyle/>
          <a:p>
            <a:pPr algn="l"/>
            <a:r>
              <a:rPr lang="en-US" dirty="0">
                <a:latin typeface="+mn-lt"/>
              </a:rPr>
              <a:t>Sep. 2021:   miners need to store ≈76M UTXOs in memory</a:t>
            </a:r>
          </a:p>
        </p:txBody>
      </p:sp>
    </p:spTree>
    <p:extLst>
      <p:ext uri="{BB962C8B-B14F-4D97-AF65-F5344CB8AC3E}">
        <p14:creationId xmlns:p14="http://schemas.microsoft.com/office/powerpoint/2010/main" val="8813277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E3FC2-D622-4791-8C5F-2C613EE073E8}"/>
              </a:ext>
            </a:extLst>
          </p:cNvPr>
          <p:cNvSpPr>
            <a:spLocks noGrp="1"/>
          </p:cNvSpPr>
          <p:nvPr>
            <p:ph type="title"/>
          </p:nvPr>
        </p:nvSpPr>
        <p:spPr/>
        <p:txBody>
          <a:bodyPr>
            <a:normAutofit fontScale="90000"/>
          </a:bodyPr>
          <a:lstStyle/>
          <a:p>
            <a:r>
              <a:rPr lang="en-US" dirty="0"/>
              <a:t>Cryptocurrency Risks</a:t>
            </a:r>
          </a:p>
        </p:txBody>
      </p:sp>
      <p:sp>
        <p:nvSpPr>
          <p:cNvPr id="3" name="Content Placeholder 2">
            <a:extLst>
              <a:ext uri="{FF2B5EF4-FFF2-40B4-BE49-F238E27FC236}">
                <a16:creationId xmlns:a16="http://schemas.microsoft.com/office/drawing/2014/main" id="{B05764D3-FBBA-40D3-947E-31B03851B2F3}"/>
              </a:ext>
            </a:extLst>
          </p:cNvPr>
          <p:cNvSpPr>
            <a:spLocks noGrp="1"/>
          </p:cNvSpPr>
          <p:nvPr>
            <p:ph idx="1"/>
          </p:nvPr>
        </p:nvSpPr>
        <p:spPr/>
        <p:txBody>
          <a:bodyPr>
            <a:normAutofit fontScale="92500" lnSpcReduction="10000"/>
          </a:bodyPr>
          <a:lstStyle/>
          <a:p>
            <a:r>
              <a:rPr lang="en-US" b="1" dirty="0"/>
              <a:t>User Risk</a:t>
            </a:r>
            <a:r>
              <a:rPr lang="en-US" dirty="0"/>
              <a:t>: no way to reverse or cancel a transaction</a:t>
            </a:r>
          </a:p>
          <a:p>
            <a:r>
              <a:rPr lang="en-US" b="1" dirty="0"/>
              <a:t>Regulatory Risk</a:t>
            </a:r>
            <a:r>
              <a:rPr lang="en-US" dirty="0"/>
              <a:t>: are they securities or currencies?</a:t>
            </a:r>
          </a:p>
          <a:p>
            <a:r>
              <a:rPr lang="en-US" b="1" dirty="0"/>
              <a:t>Counterparty Risk</a:t>
            </a:r>
            <a:r>
              <a:rPr lang="en-US" dirty="0"/>
              <a:t>: </a:t>
            </a:r>
            <a:r>
              <a:rPr lang="en-US" b="0" i="0" dirty="0">
                <a:solidFill>
                  <a:srgbClr val="111111"/>
                </a:solidFill>
                <a:effectLst/>
                <a:latin typeface="SourceSansPro"/>
              </a:rPr>
              <a:t>Many investors rely on exchanges or other custodians to store their cryptocurrency (centralized wallets; like a bank, except it is just a place where you exchange only not save money).</a:t>
            </a:r>
          </a:p>
          <a:p>
            <a:r>
              <a:rPr lang="en-US" b="1" dirty="0">
                <a:solidFill>
                  <a:srgbClr val="111111"/>
                </a:solidFill>
                <a:latin typeface="SourceSansPro"/>
              </a:rPr>
              <a:t>Management Risk</a:t>
            </a:r>
            <a:endParaRPr lang="en-US" dirty="0">
              <a:solidFill>
                <a:srgbClr val="111111"/>
              </a:solidFill>
              <a:latin typeface="SourceSansPro"/>
            </a:endParaRPr>
          </a:p>
          <a:p>
            <a:r>
              <a:rPr lang="en-US" b="1" dirty="0">
                <a:solidFill>
                  <a:srgbClr val="111111"/>
                </a:solidFill>
                <a:latin typeface="SourceSansPro"/>
              </a:rPr>
              <a:t>Programming Risk</a:t>
            </a:r>
            <a:endParaRPr lang="en-US" dirty="0">
              <a:solidFill>
                <a:srgbClr val="111111"/>
              </a:solidFill>
              <a:latin typeface="SourceSansPro"/>
            </a:endParaRPr>
          </a:p>
          <a:p>
            <a:r>
              <a:rPr lang="en-US" b="1" dirty="0">
                <a:solidFill>
                  <a:srgbClr val="111111"/>
                </a:solidFill>
                <a:latin typeface="SourceSansPro"/>
              </a:rPr>
              <a:t>Manipulation Risk</a:t>
            </a:r>
            <a:endParaRPr lang="en-US" dirty="0"/>
          </a:p>
          <a:p>
            <a:endParaRPr lang="en-US" dirty="0"/>
          </a:p>
        </p:txBody>
      </p:sp>
    </p:spTree>
    <p:extLst>
      <p:ext uri="{BB962C8B-B14F-4D97-AF65-F5344CB8AC3E}">
        <p14:creationId xmlns:p14="http://schemas.microsoft.com/office/powerpoint/2010/main" val="19669152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0A292-F273-4D05-B157-3BCF6D1235B0}"/>
              </a:ext>
            </a:extLst>
          </p:cNvPr>
          <p:cNvSpPr>
            <a:spLocks noGrp="1"/>
          </p:cNvSpPr>
          <p:nvPr>
            <p:ph type="title"/>
          </p:nvPr>
        </p:nvSpPr>
        <p:spPr/>
        <p:txBody>
          <a:bodyPr>
            <a:normAutofit fontScale="90000"/>
          </a:bodyPr>
          <a:lstStyle/>
          <a:p>
            <a:r>
              <a:rPr lang="en-US" dirty="0" err="1"/>
              <a:t>Binance</a:t>
            </a:r>
            <a:r>
              <a:rPr lang="en-US" dirty="0"/>
              <a:t> Security Breach</a:t>
            </a:r>
          </a:p>
        </p:txBody>
      </p:sp>
      <p:sp>
        <p:nvSpPr>
          <p:cNvPr id="3" name="Content Placeholder 2">
            <a:extLst>
              <a:ext uri="{FF2B5EF4-FFF2-40B4-BE49-F238E27FC236}">
                <a16:creationId xmlns:a16="http://schemas.microsoft.com/office/drawing/2014/main" id="{E66C0560-A2B7-4BED-BD09-A8288CBE431C}"/>
              </a:ext>
            </a:extLst>
          </p:cNvPr>
          <p:cNvSpPr>
            <a:spLocks noGrp="1"/>
          </p:cNvSpPr>
          <p:nvPr>
            <p:ph idx="1"/>
          </p:nvPr>
        </p:nvSpPr>
        <p:spPr/>
        <p:txBody>
          <a:bodyPr/>
          <a:lstStyle/>
          <a:p>
            <a:pPr marL="0" indent="0">
              <a:buNone/>
            </a:pPr>
            <a:r>
              <a:rPr lang="en-US" dirty="0">
                <a:hlinkClick r:id="rId3"/>
              </a:rPr>
              <a:t>https://binance.zendesk.com/hc/en-us/articles/360028031711-Binance-Security-Breach-Update</a:t>
            </a:r>
            <a:endParaRPr lang="en-US" dirty="0"/>
          </a:p>
          <a:p>
            <a:r>
              <a:rPr lang="en-US" b="0" i="0" dirty="0">
                <a:solidFill>
                  <a:srgbClr val="333333"/>
                </a:solidFill>
                <a:effectLst/>
                <a:latin typeface="Arial" panose="020B0604020202020204" pitchFamily="34" charset="0"/>
              </a:rPr>
              <a:t>The hackers were able to withdraw 7000 BTC in this one transaction</a:t>
            </a:r>
            <a:endParaRPr lang="en-US" dirty="0"/>
          </a:p>
        </p:txBody>
      </p:sp>
    </p:spTree>
    <p:extLst>
      <p:ext uri="{BB962C8B-B14F-4D97-AF65-F5344CB8AC3E}">
        <p14:creationId xmlns:p14="http://schemas.microsoft.com/office/powerpoint/2010/main" val="36729333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A869-6C33-4BBD-8F06-F0EBED28FA97}"/>
              </a:ext>
            </a:extLst>
          </p:cNvPr>
          <p:cNvSpPr>
            <a:spLocks noGrp="1"/>
          </p:cNvSpPr>
          <p:nvPr>
            <p:ph type="title"/>
          </p:nvPr>
        </p:nvSpPr>
        <p:spPr/>
        <p:txBody>
          <a:bodyPr>
            <a:normAutofit fontScale="90000"/>
          </a:bodyPr>
          <a:lstStyle/>
          <a:p>
            <a:r>
              <a:rPr lang="en-US" dirty="0" err="1"/>
              <a:t>Bitfinex</a:t>
            </a:r>
            <a:r>
              <a:rPr lang="en-US" dirty="0"/>
              <a:t> Hacking (2016)</a:t>
            </a:r>
          </a:p>
        </p:txBody>
      </p:sp>
      <p:pic>
        <p:nvPicPr>
          <p:cNvPr id="5" name="Content Placeholder 4" descr="Text, letter&#10;&#10;Description automatically generated">
            <a:extLst>
              <a:ext uri="{FF2B5EF4-FFF2-40B4-BE49-F238E27FC236}">
                <a16:creationId xmlns:a16="http://schemas.microsoft.com/office/drawing/2014/main" id="{7DD12BCD-B52E-4FC0-AD9C-9D6B96825AC4}"/>
              </a:ext>
            </a:extLst>
          </p:cNvPr>
          <p:cNvPicPr>
            <a:picLocks noGrp="1" noChangeAspect="1"/>
          </p:cNvPicPr>
          <p:nvPr>
            <p:ph idx="1"/>
          </p:nvPr>
        </p:nvPicPr>
        <p:blipFill>
          <a:blip r:embed="rId2"/>
          <a:stretch>
            <a:fillRect/>
          </a:stretch>
        </p:blipFill>
        <p:spPr>
          <a:xfrm>
            <a:off x="671484" y="1656546"/>
            <a:ext cx="7801032" cy="2905146"/>
          </a:xfrm>
        </p:spPr>
      </p:pic>
    </p:spTree>
    <p:extLst>
      <p:ext uri="{BB962C8B-B14F-4D97-AF65-F5344CB8AC3E}">
        <p14:creationId xmlns:p14="http://schemas.microsoft.com/office/powerpoint/2010/main" val="31375724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29215-47D0-4266-AAC0-6DFF3901AB74}"/>
              </a:ext>
            </a:extLst>
          </p:cNvPr>
          <p:cNvSpPr>
            <a:spLocks noGrp="1"/>
          </p:cNvSpPr>
          <p:nvPr>
            <p:ph type="title"/>
          </p:nvPr>
        </p:nvSpPr>
        <p:spPr/>
        <p:txBody>
          <a:bodyPr>
            <a:normAutofit fontScale="90000"/>
          </a:bodyPr>
          <a:lstStyle/>
          <a:p>
            <a:r>
              <a:rPr lang="en-US" dirty="0" err="1"/>
              <a:t>OneCoin</a:t>
            </a:r>
            <a:r>
              <a:rPr lang="en-US" dirty="0"/>
              <a:t> Scam</a:t>
            </a:r>
          </a:p>
        </p:txBody>
      </p:sp>
      <p:pic>
        <p:nvPicPr>
          <p:cNvPr id="7" name="Content Placeholder 6" descr="Text&#10;&#10;Description automatically generated">
            <a:extLst>
              <a:ext uri="{FF2B5EF4-FFF2-40B4-BE49-F238E27FC236}">
                <a16:creationId xmlns:a16="http://schemas.microsoft.com/office/drawing/2014/main" id="{D7047895-183A-4B4A-82A8-BE766692CC97}"/>
              </a:ext>
            </a:extLst>
          </p:cNvPr>
          <p:cNvPicPr>
            <a:picLocks noGrp="1" noChangeAspect="1"/>
          </p:cNvPicPr>
          <p:nvPr>
            <p:ph idx="1"/>
          </p:nvPr>
        </p:nvPicPr>
        <p:blipFill>
          <a:blip r:embed="rId2"/>
          <a:stretch>
            <a:fillRect/>
          </a:stretch>
        </p:blipFill>
        <p:spPr>
          <a:xfrm>
            <a:off x="2548122" y="1200150"/>
            <a:ext cx="4047755" cy="3817938"/>
          </a:xfrm>
        </p:spPr>
      </p:pic>
    </p:spTree>
    <p:extLst>
      <p:ext uri="{BB962C8B-B14F-4D97-AF65-F5344CB8AC3E}">
        <p14:creationId xmlns:p14="http://schemas.microsoft.com/office/powerpoint/2010/main" val="1675109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FAD7C-3AA9-49D0-9D74-152F349903C3}"/>
              </a:ext>
            </a:extLst>
          </p:cNvPr>
          <p:cNvSpPr>
            <a:spLocks noGrp="1"/>
          </p:cNvSpPr>
          <p:nvPr>
            <p:ph type="title"/>
          </p:nvPr>
        </p:nvSpPr>
        <p:spPr/>
        <p:txBody>
          <a:bodyPr>
            <a:normAutofit fontScale="90000"/>
          </a:bodyPr>
          <a:lstStyle/>
          <a:p>
            <a:r>
              <a:rPr lang="en-US" dirty="0"/>
              <a:t>The Fall of Terra (May 2022)</a:t>
            </a:r>
          </a:p>
        </p:txBody>
      </p:sp>
      <p:pic>
        <p:nvPicPr>
          <p:cNvPr id="5" name="Content Placeholder 4" descr="Text&#10;&#10;Description automatically generated">
            <a:extLst>
              <a:ext uri="{FF2B5EF4-FFF2-40B4-BE49-F238E27FC236}">
                <a16:creationId xmlns:a16="http://schemas.microsoft.com/office/drawing/2014/main" id="{1DE2E0AD-5A90-4217-AB21-E0F465C61786}"/>
              </a:ext>
            </a:extLst>
          </p:cNvPr>
          <p:cNvPicPr>
            <a:picLocks noGrp="1" noChangeAspect="1"/>
          </p:cNvPicPr>
          <p:nvPr>
            <p:ph idx="1"/>
          </p:nvPr>
        </p:nvPicPr>
        <p:blipFill>
          <a:blip r:embed="rId2"/>
          <a:stretch>
            <a:fillRect/>
          </a:stretch>
        </p:blipFill>
        <p:spPr>
          <a:xfrm>
            <a:off x="2561428" y="1200150"/>
            <a:ext cx="4021143" cy="3817938"/>
          </a:xfrm>
        </p:spPr>
      </p:pic>
    </p:spTree>
    <p:extLst>
      <p:ext uri="{BB962C8B-B14F-4D97-AF65-F5344CB8AC3E}">
        <p14:creationId xmlns:p14="http://schemas.microsoft.com/office/powerpoint/2010/main" val="2912221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38D82-F56D-43F6-8380-E9F5460F6861}"/>
              </a:ext>
            </a:extLst>
          </p:cNvPr>
          <p:cNvSpPr>
            <a:spLocks noGrp="1"/>
          </p:cNvSpPr>
          <p:nvPr>
            <p:ph type="title"/>
          </p:nvPr>
        </p:nvSpPr>
        <p:spPr/>
        <p:txBody>
          <a:bodyPr>
            <a:normAutofit/>
          </a:bodyPr>
          <a:lstStyle/>
          <a:p>
            <a:r>
              <a:rPr lang="en-US" sz="3200" dirty="0"/>
              <a:t>Total Crypto Market Capitalization and Volume, $</a:t>
            </a:r>
          </a:p>
        </p:txBody>
      </p:sp>
      <p:sp>
        <p:nvSpPr>
          <p:cNvPr id="3" name="Content Placeholder 2">
            <a:extLst>
              <a:ext uri="{FF2B5EF4-FFF2-40B4-BE49-F238E27FC236}">
                <a16:creationId xmlns:a16="http://schemas.microsoft.com/office/drawing/2014/main" id="{2F705BEA-F92D-4B86-A686-F47114DE56B3}"/>
              </a:ext>
            </a:extLst>
          </p:cNvPr>
          <p:cNvSpPr>
            <a:spLocks noGrp="1"/>
          </p:cNvSpPr>
          <p:nvPr>
            <p:ph idx="1"/>
          </p:nvPr>
        </p:nvSpPr>
        <p:spPr/>
        <p:txBody>
          <a:bodyPr/>
          <a:lstStyle/>
          <a:p>
            <a:pPr marL="0" indent="0">
              <a:buNone/>
            </a:pPr>
            <a:endParaRPr lang="en-US" sz="1800" b="0" i="0" u="none" strike="noStrike" baseline="0" dirty="0">
              <a:latin typeface="Times New Roman" panose="02020603050405020304" pitchFamily="18" charset="0"/>
            </a:endParaRPr>
          </a:p>
          <a:p>
            <a:pPr marL="0" indent="0">
              <a:buNone/>
            </a:pP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5" name="Picture 4" descr="Chart, histogram&#10;&#10;Description automatically generated">
            <a:extLst>
              <a:ext uri="{FF2B5EF4-FFF2-40B4-BE49-F238E27FC236}">
                <a16:creationId xmlns:a16="http://schemas.microsoft.com/office/drawing/2014/main" id="{546B1B48-B35E-4185-B2F4-468E07E72002}"/>
              </a:ext>
            </a:extLst>
          </p:cNvPr>
          <p:cNvPicPr>
            <a:picLocks noChangeAspect="1"/>
          </p:cNvPicPr>
          <p:nvPr/>
        </p:nvPicPr>
        <p:blipFill>
          <a:blip r:embed="rId3"/>
          <a:stretch>
            <a:fillRect/>
          </a:stretch>
        </p:blipFill>
        <p:spPr>
          <a:xfrm>
            <a:off x="554802" y="1117600"/>
            <a:ext cx="8034396" cy="3616341"/>
          </a:xfrm>
          <a:prstGeom prst="rect">
            <a:avLst/>
          </a:prstGeom>
        </p:spPr>
      </p:pic>
      <p:sp>
        <p:nvSpPr>
          <p:cNvPr id="6" name="TextBox 5">
            <a:extLst>
              <a:ext uri="{FF2B5EF4-FFF2-40B4-BE49-F238E27FC236}">
                <a16:creationId xmlns:a16="http://schemas.microsoft.com/office/drawing/2014/main" id="{8C5EE0BE-998F-4E84-855A-8FC3AE394873}"/>
              </a:ext>
            </a:extLst>
          </p:cNvPr>
          <p:cNvSpPr txBox="1"/>
          <p:nvPr/>
        </p:nvSpPr>
        <p:spPr>
          <a:xfrm>
            <a:off x="755374" y="1407381"/>
            <a:ext cx="3403158" cy="461665"/>
          </a:xfrm>
          <a:prstGeom prst="rect">
            <a:avLst/>
          </a:prstGeom>
          <a:noFill/>
        </p:spPr>
        <p:txBody>
          <a:bodyPr wrap="square" rtlCol="0">
            <a:spAutoFit/>
          </a:bodyPr>
          <a:lstStyle/>
          <a:p>
            <a:pPr algn="l"/>
            <a:r>
              <a:rPr lang="en-US" dirty="0">
                <a:latin typeface="+mn-lt"/>
              </a:rPr>
              <a:t>Nov 22, 2022</a:t>
            </a:r>
          </a:p>
        </p:txBody>
      </p:sp>
    </p:spTree>
    <p:extLst>
      <p:ext uri="{BB962C8B-B14F-4D97-AF65-F5344CB8AC3E}">
        <p14:creationId xmlns:p14="http://schemas.microsoft.com/office/powerpoint/2010/main" val="954147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5EE21-6BC6-4B23-A2DA-06C29B11F1DD}"/>
              </a:ext>
            </a:extLst>
          </p:cNvPr>
          <p:cNvSpPr>
            <a:spLocks noGrp="1"/>
          </p:cNvSpPr>
          <p:nvPr>
            <p:ph type="title"/>
          </p:nvPr>
        </p:nvSpPr>
        <p:spPr/>
        <p:txBody>
          <a:bodyPr>
            <a:normAutofit fontScale="90000"/>
          </a:bodyPr>
          <a:lstStyle/>
          <a:p>
            <a:r>
              <a:rPr lang="en-US" dirty="0"/>
              <a:t>FTX Collapse (November 2022)</a:t>
            </a:r>
          </a:p>
        </p:txBody>
      </p:sp>
      <p:pic>
        <p:nvPicPr>
          <p:cNvPr id="5" name="Content Placeholder 4" descr="Graphical user interface, application, Teams&#10;&#10;Description automatically generated">
            <a:extLst>
              <a:ext uri="{FF2B5EF4-FFF2-40B4-BE49-F238E27FC236}">
                <a16:creationId xmlns:a16="http://schemas.microsoft.com/office/drawing/2014/main" id="{F5B07504-DB98-402E-9F8D-393F71A97EA2}"/>
              </a:ext>
            </a:extLst>
          </p:cNvPr>
          <p:cNvPicPr>
            <a:picLocks noGrp="1" noChangeAspect="1"/>
          </p:cNvPicPr>
          <p:nvPr>
            <p:ph idx="1"/>
          </p:nvPr>
        </p:nvPicPr>
        <p:blipFill>
          <a:blip r:embed="rId2"/>
          <a:stretch>
            <a:fillRect/>
          </a:stretch>
        </p:blipFill>
        <p:spPr>
          <a:xfrm>
            <a:off x="3133255" y="1200150"/>
            <a:ext cx="2877490" cy="3817938"/>
          </a:xfrm>
        </p:spPr>
      </p:pic>
    </p:spTree>
    <p:extLst>
      <p:ext uri="{BB962C8B-B14F-4D97-AF65-F5344CB8AC3E}">
        <p14:creationId xmlns:p14="http://schemas.microsoft.com/office/powerpoint/2010/main" val="2516372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4DD951-C4E7-664A-A90D-4656A74FA80D}"/>
              </a:ext>
            </a:extLst>
          </p:cNvPr>
          <p:cNvSpPr>
            <a:spLocks noGrp="1"/>
          </p:cNvSpPr>
          <p:nvPr>
            <p:ph type="title"/>
          </p:nvPr>
        </p:nvSpPr>
        <p:spPr/>
        <p:txBody>
          <a:bodyPr>
            <a:normAutofit fontScale="90000"/>
          </a:bodyPr>
          <a:lstStyle/>
          <a:p>
            <a:r>
              <a:rPr lang="en-US" dirty="0"/>
              <a:t>Transaction volume</a:t>
            </a:r>
          </a:p>
        </p:txBody>
      </p:sp>
      <p:grpSp>
        <p:nvGrpSpPr>
          <p:cNvPr id="11" name="Group 10">
            <a:extLst>
              <a:ext uri="{FF2B5EF4-FFF2-40B4-BE49-F238E27FC236}">
                <a16:creationId xmlns:a16="http://schemas.microsoft.com/office/drawing/2014/main" id="{38D92712-E603-8A45-A8EE-45CCC89C0916}"/>
              </a:ext>
            </a:extLst>
          </p:cNvPr>
          <p:cNvGrpSpPr/>
          <p:nvPr/>
        </p:nvGrpSpPr>
        <p:grpSpPr>
          <a:xfrm>
            <a:off x="2026557" y="1839562"/>
            <a:ext cx="5401430" cy="2292474"/>
            <a:chOff x="676729" y="1480333"/>
            <a:chExt cx="5401430" cy="2292474"/>
          </a:xfrm>
        </p:grpSpPr>
        <p:pic>
          <p:nvPicPr>
            <p:cNvPr id="2" name="Picture 1">
              <a:extLst>
                <a:ext uri="{FF2B5EF4-FFF2-40B4-BE49-F238E27FC236}">
                  <a16:creationId xmlns:a16="http://schemas.microsoft.com/office/drawing/2014/main" id="{8920F07F-4E00-3F4B-A03F-E113F90E4D25}"/>
                </a:ext>
              </a:extLst>
            </p:cNvPr>
            <p:cNvPicPr>
              <a:picLocks noChangeAspect="1"/>
            </p:cNvPicPr>
            <p:nvPr/>
          </p:nvPicPr>
          <p:blipFill>
            <a:blip r:embed="rId2"/>
            <a:stretch>
              <a:fillRect/>
            </a:stretch>
          </p:blipFill>
          <p:spPr>
            <a:xfrm>
              <a:off x="676729" y="1893207"/>
              <a:ext cx="3175000" cy="1879600"/>
            </a:xfrm>
            <a:prstGeom prst="rect">
              <a:avLst/>
            </a:prstGeom>
          </p:spPr>
        </p:pic>
        <p:pic>
          <p:nvPicPr>
            <p:cNvPr id="5" name="Picture 4">
              <a:extLst>
                <a:ext uri="{FF2B5EF4-FFF2-40B4-BE49-F238E27FC236}">
                  <a16:creationId xmlns:a16="http://schemas.microsoft.com/office/drawing/2014/main" id="{737457A1-C6A1-0844-94A8-E10623D99DAA}"/>
                </a:ext>
              </a:extLst>
            </p:cNvPr>
            <p:cNvPicPr>
              <a:picLocks noChangeAspect="1"/>
            </p:cNvPicPr>
            <p:nvPr/>
          </p:nvPicPr>
          <p:blipFill>
            <a:blip r:embed="rId3"/>
            <a:stretch>
              <a:fillRect/>
            </a:stretch>
          </p:blipFill>
          <p:spPr>
            <a:xfrm>
              <a:off x="3059790" y="1849665"/>
              <a:ext cx="1587500" cy="1879600"/>
            </a:xfrm>
            <a:prstGeom prst="rect">
              <a:avLst/>
            </a:prstGeom>
          </p:spPr>
        </p:pic>
        <p:sp>
          <p:nvSpPr>
            <p:cNvPr id="10" name="TextBox 9">
              <a:extLst>
                <a:ext uri="{FF2B5EF4-FFF2-40B4-BE49-F238E27FC236}">
                  <a16:creationId xmlns:a16="http://schemas.microsoft.com/office/drawing/2014/main" id="{E6EB63F4-DB69-F94C-B46B-89F98254D503}"/>
                </a:ext>
              </a:extLst>
            </p:cNvPr>
            <p:cNvSpPr txBox="1"/>
            <p:nvPr/>
          </p:nvSpPr>
          <p:spPr>
            <a:xfrm>
              <a:off x="3125106" y="1480333"/>
              <a:ext cx="2953053" cy="369332"/>
            </a:xfrm>
            <a:prstGeom prst="rect">
              <a:avLst/>
            </a:prstGeom>
            <a:noFill/>
          </p:spPr>
          <p:txBody>
            <a:bodyPr wrap="none" rtlCol="0">
              <a:spAutoFit/>
            </a:bodyPr>
            <a:lstStyle/>
            <a:p>
              <a:pPr algn="l"/>
              <a:r>
                <a:rPr lang="en-US" sz="1800" u="sng" dirty="0">
                  <a:latin typeface="+mn-lt"/>
                </a:rPr>
                <a:t>24h volume</a:t>
              </a:r>
              <a:r>
                <a:rPr lang="en-US" sz="1800" dirty="0">
                  <a:latin typeface="+mn-lt"/>
                </a:rPr>
                <a:t>		Sep. 2021</a:t>
              </a:r>
              <a:endParaRPr lang="en-US" sz="1800" u="sng" dirty="0">
                <a:latin typeface="+mn-lt"/>
              </a:endParaRPr>
            </a:p>
          </p:txBody>
        </p:sp>
      </p:grpSp>
      <p:sp>
        <p:nvSpPr>
          <p:cNvPr id="4" name="Rectangle 3">
            <a:extLst>
              <a:ext uri="{FF2B5EF4-FFF2-40B4-BE49-F238E27FC236}">
                <a16:creationId xmlns:a16="http://schemas.microsoft.com/office/drawing/2014/main" id="{54130E19-8CDE-6C4C-928A-C72479381107}"/>
              </a:ext>
            </a:extLst>
          </p:cNvPr>
          <p:cNvSpPr/>
          <p:nvPr/>
        </p:nvSpPr>
        <p:spPr>
          <a:xfrm>
            <a:off x="2026557" y="2208894"/>
            <a:ext cx="3970561" cy="18796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6226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1EC88BD-E2F0-5E45-BD4C-79347C2DD49C}"/>
              </a:ext>
            </a:extLst>
          </p:cNvPr>
          <p:cNvSpPr/>
          <p:nvPr/>
        </p:nvSpPr>
        <p:spPr>
          <a:xfrm>
            <a:off x="1197428" y="3019646"/>
            <a:ext cx="7489371" cy="1541721"/>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28290A-AA40-F740-84EA-CA4266649FE2}"/>
              </a:ext>
            </a:extLst>
          </p:cNvPr>
          <p:cNvSpPr>
            <a:spLocks noGrp="1"/>
          </p:cNvSpPr>
          <p:nvPr>
            <p:ph type="title"/>
          </p:nvPr>
        </p:nvSpPr>
        <p:spPr>
          <a:xfrm>
            <a:off x="457200" y="87597"/>
            <a:ext cx="8229600" cy="623097"/>
          </a:xfrm>
        </p:spPr>
        <p:txBody>
          <a:bodyPr>
            <a:noAutofit/>
          </a:bodyPr>
          <a:lstStyle/>
          <a:p>
            <a:r>
              <a:rPr lang="en-US" dirty="0"/>
              <a:t>What is a blockchain?   </a:t>
            </a:r>
          </a:p>
        </p:txBody>
      </p:sp>
      <p:grpSp>
        <p:nvGrpSpPr>
          <p:cNvPr id="4" name="Group 3">
            <a:extLst>
              <a:ext uri="{FF2B5EF4-FFF2-40B4-BE49-F238E27FC236}">
                <a16:creationId xmlns:a16="http://schemas.microsoft.com/office/drawing/2014/main" id="{0C761EFF-B04A-C446-9D95-246B1A0CD4D4}"/>
              </a:ext>
            </a:extLst>
          </p:cNvPr>
          <p:cNvGrpSpPr/>
          <p:nvPr/>
        </p:nvGrpSpPr>
        <p:grpSpPr>
          <a:xfrm>
            <a:off x="327638" y="3905052"/>
            <a:ext cx="7755630" cy="497711"/>
            <a:chOff x="327638" y="3905052"/>
            <a:chExt cx="7755630" cy="497711"/>
          </a:xfrm>
        </p:grpSpPr>
        <p:sp>
          <p:nvSpPr>
            <p:cNvPr id="5" name="Rectangle 4">
              <a:extLst>
                <a:ext uri="{FF2B5EF4-FFF2-40B4-BE49-F238E27FC236}">
                  <a16:creationId xmlns:a16="http://schemas.microsoft.com/office/drawing/2014/main" id="{B21A25B7-AD39-2F4B-9997-75D8B661FC1E}"/>
                </a:ext>
              </a:extLst>
            </p:cNvPr>
            <p:cNvSpPr/>
            <p:nvPr/>
          </p:nvSpPr>
          <p:spPr>
            <a:xfrm>
              <a:off x="1856089" y="3905052"/>
              <a:ext cx="6227179" cy="4977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consensus layer</a:t>
              </a:r>
            </a:p>
          </p:txBody>
        </p:sp>
        <p:sp>
          <p:nvSpPr>
            <p:cNvPr id="6" name="TextBox 5">
              <a:extLst>
                <a:ext uri="{FF2B5EF4-FFF2-40B4-BE49-F238E27FC236}">
                  <a16:creationId xmlns:a16="http://schemas.microsoft.com/office/drawing/2014/main" id="{EDE38263-B93C-3B41-81B9-2A92E4CB91F5}"/>
                </a:ext>
              </a:extLst>
            </p:cNvPr>
            <p:cNvSpPr txBox="1"/>
            <p:nvPr/>
          </p:nvSpPr>
          <p:spPr>
            <a:xfrm>
              <a:off x="327638" y="3905052"/>
              <a:ext cx="184731" cy="461665"/>
            </a:xfrm>
            <a:prstGeom prst="rect">
              <a:avLst/>
            </a:prstGeom>
            <a:noFill/>
          </p:spPr>
          <p:txBody>
            <a:bodyPr wrap="none" rtlCol="0">
              <a:spAutoFit/>
            </a:bodyPr>
            <a:lstStyle/>
            <a:p>
              <a:endParaRPr lang="en-US" dirty="0"/>
            </a:p>
          </p:txBody>
        </p:sp>
      </p:grpSp>
      <p:grpSp>
        <p:nvGrpSpPr>
          <p:cNvPr id="3" name="Group 2">
            <a:extLst>
              <a:ext uri="{FF2B5EF4-FFF2-40B4-BE49-F238E27FC236}">
                <a16:creationId xmlns:a16="http://schemas.microsoft.com/office/drawing/2014/main" id="{9A076B6C-05AB-1A47-AABD-40BE47FBD831}"/>
              </a:ext>
            </a:extLst>
          </p:cNvPr>
          <p:cNvGrpSpPr/>
          <p:nvPr/>
        </p:nvGrpSpPr>
        <p:grpSpPr>
          <a:xfrm>
            <a:off x="327638" y="3143052"/>
            <a:ext cx="7755630" cy="497711"/>
            <a:chOff x="327638" y="3143052"/>
            <a:chExt cx="7755630" cy="497711"/>
          </a:xfrm>
        </p:grpSpPr>
        <p:sp>
          <p:nvSpPr>
            <p:cNvPr id="8" name="Rectangle 7">
              <a:extLst>
                <a:ext uri="{FF2B5EF4-FFF2-40B4-BE49-F238E27FC236}">
                  <a16:creationId xmlns:a16="http://schemas.microsoft.com/office/drawing/2014/main" id="{7743F4FC-DADC-774C-9417-B874A4A8F874}"/>
                </a:ext>
              </a:extLst>
            </p:cNvPr>
            <p:cNvSpPr/>
            <p:nvPr/>
          </p:nvSpPr>
          <p:spPr>
            <a:xfrm>
              <a:off x="1856089" y="3143052"/>
              <a:ext cx="6227179" cy="497711"/>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compute layer  </a:t>
              </a:r>
              <a:r>
                <a:rPr lang="en-US" dirty="0"/>
                <a:t>(blockchain computer)</a:t>
              </a:r>
            </a:p>
          </p:txBody>
        </p:sp>
        <p:sp>
          <p:nvSpPr>
            <p:cNvPr id="9" name="TextBox 8">
              <a:extLst>
                <a:ext uri="{FF2B5EF4-FFF2-40B4-BE49-F238E27FC236}">
                  <a16:creationId xmlns:a16="http://schemas.microsoft.com/office/drawing/2014/main" id="{EF38AFE3-1119-6B44-B454-2F608BBCD43F}"/>
                </a:ext>
              </a:extLst>
            </p:cNvPr>
            <p:cNvSpPr txBox="1"/>
            <p:nvPr/>
          </p:nvSpPr>
          <p:spPr>
            <a:xfrm>
              <a:off x="327638" y="3143052"/>
              <a:ext cx="184731" cy="461665"/>
            </a:xfrm>
            <a:prstGeom prst="rect">
              <a:avLst/>
            </a:prstGeom>
            <a:noFill/>
          </p:spPr>
          <p:txBody>
            <a:bodyPr wrap="none" rtlCol="0">
              <a:spAutoFit/>
            </a:bodyPr>
            <a:lstStyle/>
            <a:p>
              <a:endParaRPr lang="en-US" dirty="0"/>
            </a:p>
          </p:txBody>
        </p:sp>
      </p:grpSp>
      <p:grpSp>
        <p:nvGrpSpPr>
          <p:cNvPr id="7" name="Group 6">
            <a:extLst>
              <a:ext uri="{FF2B5EF4-FFF2-40B4-BE49-F238E27FC236}">
                <a16:creationId xmlns:a16="http://schemas.microsoft.com/office/drawing/2014/main" id="{875199BB-2D8C-AA44-974D-A13FC74A7EF0}"/>
              </a:ext>
            </a:extLst>
          </p:cNvPr>
          <p:cNvGrpSpPr/>
          <p:nvPr/>
        </p:nvGrpSpPr>
        <p:grpSpPr>
          <a:xfrm>
            <a:off x="307912" y="2381052"/>
            <a:ext cx="7755630" cy="497711"/>
            <a:chOff x="307912" y="2381052"/>
            <a:chExt cx="7755630" cy="497711"/>
          </a:xfrm>
        </p:grpSpPr>
        <p:sp>
          <p:nvSpPr>
            <p:cNvPr id="10" name="Rectangle 9">
              <a:extLst>
                <a:ext uri="{FF2B5EF4-FFF2-40B4-BE49-F238E27FC236}">
                  <a16:creationId xmlns:a16="http://schemas.microsoft.com/office/drawing/2014/main" id="{00C49F5C-4F1E-8B43-858C-586E38E2D1BD}"/>
                </a:ext>
              </a:extLst>
            </p:cNvPr>
            <p:cNvSpPr/>
            <p:nvPr/>
          </p:nvSpPr>
          <p:spPr>
            <a:xfrm>
              <a:off x="1836363" y="2381052"/>
              <a:ext cx="6227179" cy="497711"/>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applications</a:t>
              </a:r>
              <a:r>
                <a:rPr lang="en-US" dirty="0"/>
                <a:t>   (DAPPs, smart contracts)</a:t>
              </a:r>
            </a:p>
          </p:txBody>
        </p:sp>
        <p:sp>
          <p:nvSpPr>
            <p:cNvPr id="11" name="TextBox 10">
              <a:extLst>
                <a:ext uri="{FF2B5EF4-FFF2-40B4-BE49-F238E27FC236}">
                  <a16:creationId xmlns:a16="http://schemas.microsoft.com/office/drawing/2014/main" id="{BE7D2C1C-B149-E141-A75E-BD52DE87D688}"/>
                </a:ext>
              </a:extLst>
            </p:cNvPr>
            <p:cNvSpPr txBox="1"/>
            <p:nvPr/>
          </p:nvSpPr>
          <p:spPr>
            <a:xfrm>
              <a:off x="307912" y="2381052"/>
              <a:ext cx="184731" cy="461665"/>
            </a:xfrm>
            <a:prstGeom prst="rect">
              <a:avLst/>
            </a:prstGeom>
            <a:noFill/>
          </p:spPr>
          <p:txBody>
            <a:bodyPr wrap="none" rtlCol="0">
              <a:spAutoFit/>
            </a:bodyPr>
            <a:lstStyle/>
            <a:p>
              <a:endParaRPr lang="en-US" dirty="0"/>
            </a:p>
          </p:txBody>
        </p:sp>
      </p:grpSp>
      <p:sp>
        <p:nvSpPr>
          <p:cNvPr id="14" name="Rectangle 13">
            <a:extLst>
              <a:ext uri="{FF2B5EF4-FFF2-40B4-BE49-F238E27FC236}">
                <a16:creationId xmlns:a16="http://schemas.microsoft.com/office/drawing/2014/main" id="{290B1582-D1BF-7B4C-8A43-441B1759946B}"/>
              </a:ext>
            </a:extLst>
          </p:cNvPr>
          <p:cNvSpPr/>
          <p:nvPr/>
        </p:nvSpPr>
        <p:spPr>
          <a:xfrm>
            <a:off x="1836363" y="1606443"/>
            <a:ext cx="6227179" cy="497711"/>
          </a:xfrm>
          <a:prstGeom prst="rect">
            <a:avLst/>
          </a:prstGeom>
          <a:solidFill>
            <a:schemeClr val="accent5">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t>user facing tools  </a:t>
            </a:r>
            <a:r>
              <a:rPr lang="en-US" dirty="0"/>
              <a:t>(cloud servers)</a:t>
            </a:r>
          </a:p>
        </p:txBody>
      </p:sp>
    </p:spTree>
    <p:extLst>
      <p:ext uri="{BB962C8B-B14F-4D97-AF65-F5344CB8AC3E}">
        <p14:creationId xmlns:p14="http://schemas.microsoft.com/office/powerpoint/2010/main" val="67060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8290A-AA40-F740-84EA-CA4266649FE2}"/>
              </a:ext>
            </a:extLst>
          </p:cNvPr>
          <p:cNvSpPr>
            <a:spLocks noGrp="1"/>
          </p:cNvSpPr>
          <p:nvPr>
            <p:ph type="title"/>
          </p:nvPr>
        </p:nvSpPr>
        <p:spPr/>
        <p:txBody>
          <a:bodyPr>
            <a:noAutofit/>
          </a:bodyPr>
          <a:lstStyle/>
          <a:p>
            <a:r>
              <a:rPr lang="en-US" dirty="0"/>
              <a:t>Consensus layer   </a:t>
            </a:r>
            <a:r>
              <a:rPr lang="en-US" sz="2400" dirty="0"/>
              <a:t>(informal)</a:t>
            </a:r>
          </a:p>
        </p:txBody>
      </p:sp>
      <p:sp>
        <p:nvSpPr>
          <p:cNvPr id="3" name="Content Placeholder 2">
            <a:extLst>
              <a:ext uri="{FF2B5EF4-FFF2-40B4-BE49-F238E27FC236}">
                <a16:creationId xmlns:a16="http://schemas.microsoft.com/office/drawing/2014/main" id="{AB9FB5A9-7725-B34F-9649-2D86901AE593}"/>
              </a:ext>
            </a:extLst>
          </p:cNvPr>
          <p:cNvSpPr>
            <a:spLocks noGrp="1"/>
          </p:cNvSpPr>
          <p:nvPr>
            <p:ph idx="1"/>
          </p:nvPr>
        </p:nvSpPr>
        <p:spPr>
          <a:xfrm>
            <a:off x="457200" y="1177001"/>
            <a:ext cx="8686800" cy="2943585"/>
          </a:xfrm>
        </p:spPr>
        <p:txBody>
          <a:bodyPr>
            <a:normAutofit fontScale="92500"/>
          </a:bodyPr>
          <a:lstStyle/>
          <a:p>
            <a:pPr marL="0" indent="0">
              <a:buNone/>
            </a:pPr>
            <a:r>
              <a:rPr lang="en-US" sz="2400" dirty="0"/>
              <a:t>A </a:t>
            </a:r>
            <a:r>
              <a:rPr lang="en-US" sz="2400" b="1" u="sng" dirty="0"/>
              <a:t>public</a:t>
            </a:r>
            <a:r>
              <a:rPr lang="en-US" sz="2400" u="sng" dirty="0"/>
              <a:t> append-only data structure</a:t>
            </a:r>
            <a:r>
              <a:rPr lang="en-US" sz="2400" dirty="0"/>
              <a:t>:</a:t>
            </a:r>
          </a:p>
          <a:p>
            <a:pPr marL="346067" indent="-346067">
              <a:spcBef>
                <a:spcPts val="1776"/>
              </a:spcBef>
              <a:buFont typeface="Arial" panose="020B0604020202020204" pitchFamily="34" charset="0"/>
              <a:buChar char="•"/>
            </a:pPr>
            <a:r>
              <a:rPr lang="en-US" sz="2400" b="1" dirty="0">
                <a:latin typeface="Calibri" panose="020F0502020204030204" pitchFamily="34" charset="0"/>
                <a:cs typeface="Calibri" panose="020F0502020204030204" pitchFamily="34" charset="0"/>
              </a:rPr>
              <a:t>Persistence</a:t>
            </a:r>
            <a:r>
              <a:rPr lang="en-US" sz="2400" dirty="0">
                <a:latin typeface="Calibri" panose="020F0502020204030204" pitchFamily="34" charset="0"/>
                <a:cs typeface="Calibri" panose="020F0502020204030204" pitchFamily="34" charset="0"/>
              </a:rPr>
              <a:t>: </a:t>
            </a:r>
            <a:r>
              <a:rPr lang="en-US" sz="2400" dirty="0"/>
              <a:t>once added, data can never be removed*</a:t>
            </a:r>
          </a:p>
          <a:p>
            <a:pPr marL="346067" indent="-346067">
              <a:spcBef>
                <a:spcPts val="1776"/>
              </a:spcBef>
              <a:buFont typeface="Arial" panose="020B0604020202020204" pitchFamily="34" charset="0"/>
              <a:buChar char="•"/>
            </a:pPr>
            <a:r>
              <a:rPr lang="en-US" sz="2400" b="1" dirty="0">
                <a:latin typeface="Calibri" panose="020F0502020204030204" pitchFamily="34" charset="0"/>
                <a:cs typeface="Calibri" panose="020F0502020204030204" pitchFamily="34" charset="0"/>
              </a:rPr>
              <a:t>Safety</a:t>
            </a:r>
            <a:r>
              <a:rPr lang="en-US" sz="2400" dirty="0">
                <a:latin typeface="Calibri" panose="020F0502020204030204" pitchFamily="34" charset="0"/>
                <a:cs typeface="Calibri" panose="020F0502020204030204" pitchFamily="34" charset="0"/>
              </a:rPr>
              <a:t>: all honest participants have the same data</a:t>
            </a:r>
            <a:r>
              <a:rPr lang="en-US" sz="2400" dirty="0"/>
              <a:t>**</a:t>
            </a:r>
            <a:endParaRPr lang="en-US" sz="2400" dirty="0">
              <a:latin typeface="Calibri" panose="020F0502020204030204" pitchFamily="34" charset="0"/>
              <a:cs typeface="Calibri" panose="020F0502020204030204" pitchFamily="34" charset="0"/>
            </a:endParaRPr>
          </a:p>
          <a:p>
            <a:pPr marL="346067" indent="-346067">
              <a:spcBef>
                <a:spcPts val="1776"/>
              </a:spcBef>
              <a:buFont typeface="Arial" panose="020B0604020202020204" pitchFamily="34" charset="0"/>
              <a:buChar char="•"/>
            </a:pPr>
            <a:r>
              <a:rPr lang="en-US" sz="2400" b="1" dirty="0"/>
              <a:t>Liveness: </a:t>
            </a:r>
            <a:r>
              <a:rPr lang="en-US" sz="2400" dirty="0"/>
              <a:t>honest participants can add new transactions</a:t>
            </a:r>
            <a:endParaRPr lang="en-US" sz="2400" b="1" dirty="0"/>
          </a:p>
          <a:p>
            <a:pPr marL="346067" indent="-346067">
              <a:spcBef>
                <a:spcPts val="1776"/>
              </a:spcBef>
              <a:buFont typeface="Arial" panose="020B0604020202020204" pitchFamily="34" charset="0"/>
              <a:buChar char="•"/>
            </a:pPr>
            <a:r>
              <a:rPr lang="en-US" sz="2400" b="1" dirty="0"/>
              <a:t>Open(?)</a:t>
            </a:r>
            <a:r>
              <a:rPr lang="en-US" sz="2400" dirty="0"/>
              <a:t>: anyone can add data (no authentication) (permissionless)</a:t>
            </a:r>
            <a:endParaRPr lang="en-US" sz="2400" b="1"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B21A25B7-AD39-2F4B-9997-75D8B661FC1E}"/>
              </a:ext>
            </a:extLst>
          </p:cNvPr>
          <p:cNvSpPr/>
          <p:nvPr/>
        </p:nvSpPr>
        <p:spPr>
          <a:xfrm>
            <a:off x="2257063" y="4520870"/>
            <a:ext cx="6227179" cy="4977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consensus layer</a:t>
            </a:r>
          </a:p>
        </p:txBody>
      </p:sp>
      <p:grpSp>
        <p:nvGrpSpPr>
          <p:cNvPr id="9" name="Group 8">
            <a:extLst>
              <a:ext uri="{FF2B5EF4-FFF2-40B4-BE49-F238E27FC236}">
                <a16:creationId xmlns:a16="http://schemas.microsoft.com/office/drawing/2014/main" id="{9F661952-69FC-8740-8FF6-6C1B6221FC18}"/>
              </a:ext>
            </a:extLst>
          </p:cNvPr>
          <p:cNvGrpSpPr/>
          <p:nvPr/>
        </p:nvGrpSpPr>
        <p:grpSpPr>
          <a:xfrm>
            <a:off x="5592726" y="1012281"/>
            <a:ext cx="3310387" cy="869682"/>
            <a:chOff x="5592726" y="1012281"/>
            <a:chExt cx="3310387" cy="869682"/>
          </a:xfrm>
        </p:grpSpPr>
        <p:sp>
          <p:nvSpPr>
            <p:cNvPr id="4" name="TextBox 3">
              <a:extLst>
                <a:ext uri="{FF2B5EF4-FFF2-40B4-BE49-F238E27FC236}">
                  <a16:creationId xmlns:a16="http://schemas.microsoft.com/office/drawing/2014/main" id="{B481D497-2E9E-4D4B-A33B-FF712F894B5C}"/>
                </a:ext>
              </a:extLst>
            </p:cNvPr>
            <p:cNvSpPr txBox="1"/>
            <p:nvPr/>
          </p:nvSpPr>
          <p:spPr>
            <a:xfrm>
              <a:off x="5837274" y="1012281"/>
              <a:ext cx="3065839" cy="461665"/>
            </a:xfrm>
            <a:prstGeom prst="rect">
              <a:avLst/>
            </a:prstGeom>
            <a:noFill/>
            <a:ln>
              <a:solidFill>
                <a:schemeClr val="accent1"/>
              </a:solidFill>
            </a:ln>
          </p:spPr>
          <p:txBody>
            <a:bodyPr wrap="none" rtlCol="0">
              <a:spAutoFit/>
            </a:bodyPr>
            <a:lstStyle/>
            <a:p>
              <a:pPr algn="l"/>
              <a:r>
                <a:rPr lang="en-US" dirty="0">
                  <a:latin typeface="+mn-lt"/>
                </a:rPr>
                <a:t>achieved by replication</a:t>
              </a:r>
            </a:p>
          </p:txBody>
        </p:sp>
        <p:cxnSp>
          <p:nvCxnSpPr>
            <p:cNvPr id="8" name="Straight Arrow Connector 7">
              <a:extLst>
                <a:ext uri="{FF2B5EF4-FFF2-40B4-BE49-F238E27FC236}">
                  <a16:creationId xmlns:a16="http://schemas.microsoft.com/office/drawing/2014/main" id="{96F23F32-6A00-744F-9A36-5F4AC9655A50}"/>
                </a:ext>
              </a:extLst>
            </p:cNvPr>
            <p:cNvCxnSpPr/>
            <p:nvPr/>
          </p:nvCxnSpPr>
          <p:spPr>
            <a:xfrm flipH="1">
              <a:off x="5592726" y="1477926"/>
              <a:ext cx="595423" cy="4040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9286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lgn="l">
          <a:defRPr dirty="0">
            <a:latin typeface="+mn-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91995</TotalTime>
  <Words>4299</Words>
  <Application>Microsoft Office PowerPoint</Application>
  <PresentationFormat>On-screen Show (16:9)</PresentationFormat>
  <Paragraphs>656</Paragraphs>
  <Slides>60</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Cambria Math</vt:lpstr>
      <vt:lpstr>Muli</vt:lpstr>
      <vt:lpstr>SourceSansPro</vt:lpstr>
      <vt:lpstr>Times New Roman</vt:lpstr>
      <vt:lpstr>Office Theme</vt:lpstr>
      <vt:lpstr>Cryptocurrency and Blockchain  Forensics</vt:lpstr>
      <vt:lpstr>What is a blockchain?</vt:lpstr>
      <vt:lpstr>How blockchain works?  </vt:lpstr>
      <vt:lpstr>What is all the excitement about?</vt:lpstr>
      <vt:lpstr>What is all the excitement about?</vt:lpstr>
      <vt:lpstr>Total Crypto Market Capitalization and Volume, $</vt:lpstr>
      <vt:lpstr>Transaction volume</vt:lpstr>
      <vt:lpstr>What is a blockchain?   </vt:lpstr>
      <vt:lpstr>Consensus layer   (informal)</vt:lpstr>
      <vt:lpstr>How are blocks added to chain?</vt:lpstr>
      <vt:lpstr>How are blocks added to chain?</vt:lpstr>
      <vt:lpstr>Why is consensus a hard problem?</vt:lpstr>
      <vt:lpstr>Why is consensus a hard problem?</vt:lpstr>
      <vt:lpstr>Why is consensus a hard problem?</vt:lpstr>
      <vt:lpstr>The blockchain computer</vt:lpstr>
      <vt:lpstr>Decentralized applications (DAPPS)</vt:lpstr>
      <vt:lpstr>Common DAPP architecture</vt:lpstr>
      <vt:lpstr>Cryptocurrency-based crime hit a new all-time high in 2021, with illicit addresses receiving $14 billion over the course of the year, up from $7.8 billion in 2020</vt:lpstr>
      <vt:lpstr>The share of overall activity associated with illicit wallets hit an all time low, with criminal volumes representing only 0.15% of all economic activity</vt:lpstr>
      <vt:lpstr>Cryptocurrency-based Crime</vt:lpstr>
      <vt:lpstr>Cryptography Background</vt:lpstr>
      <vt:lpstr>Collision resistance</vt:lpstr>
      <vt:lpstr>Application:  committing to data on a blockchain</vt:lpstr>
      <vt:lpstr>Committing to a list    (of transactions)</vt:lpstr>
      <vt:lpstr>Merkle tree     (Merkle 1989)</vt:lpstr>
      <vt:lpstr>Merkle tree     (Merkle 1989)</vt:lpstr>
      <vt:lpstr>Merkle tree     (Merkle 1989)</vt:lpstr>
      <vt:lpstr>Merkle tree     (Merkle 1989)</vt:lpstr>
      <vt:lpstr>Abstract block chain</vt:lpstr>
      <vt:lpstr>Another application:  proof of work  </vt:lpstr>
      <vt:lpstr>Another application:  proof of work  </vt:lpstr>
      <vt:lpstr>Cryptography background: Digital Signatures</vt:lpstr>
      <vt:lpstr>Signatures</vt:lpstr>
      <vt:lpstr>Digital signatures</vt:lpstr>
      <vt:lpstr>Digital signatures:   syntax</vt:lpstr>
      <vt:lpstr>Families of signature schemes</vt:lpstr>
      <vt:lpstr>Signatures on the blockchain</vt:lpstr>
      <vt:lpstr>Bitcoin mechanics</vt:lpstr>
      <vt:lpstr>First: overview of the Bitcoin consensus layer</vt:lpstr>
      <vt:lpstr>First: overview of the Bitcoin consensus layer</vt:lpstr>
      <vt:lpstr>First: overview of the Bitcoin consensus layer</vt:lpstr>
      <vt:lpstr>First: overview of the Bitcoin consensus layer</vt:lpstr>
      <vt:lpstr>Properties (very informal)</vt:lpstr>
      <vt:lpstr>Bitcoin blockchain:  a sequence of block headers, 80 bytes each</vt:lpstr>
      <vt:lpstr>Bitcoin blockchain:  a sequence of block headers, 80 bytes each</vt:lpstr>
      <vt:lpstr>An example   (Sep. 2020)</vt:lpstr>
      <vt:lpstr>Block 648493</vt:lpstr>
      <vt:lpstr>Bitcoin Blockchain</vt:lpstr>
      <vt:lpstr>Tx structure   (non-coinbase)</vt:lpstr>
      <vt:lpstr>Example</vt:lpstr>
      <vt:lpstr>Example</vt:lpstr>
      <vt:lpstr>An example  (block 648493)      [2826 Tx]</vt:lpstr>
      <vt:lpstr>Tx fees</vt:lpstr>
      <vt:lpstr>All value in Bitcoin is held in UTXOs </vt:lpstr>
      <vt:lpstr>Cryptocurrency Risks</vt:lpstr>
      <vt:lpstr>Binance Security Breach</vt:lpstr>
      <vt:lpstr>Bitfinex Hacking (2016)</vt:lpstr>
      <vt:lpstr>OneCoin Scam</vt:lpstr>
      <vt:lpstr>The Fall of Terra (May 2022)</vt:lpstr>
      <vt:lpstr>FTX Collapse (November 2022)</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Monica Lam</dc:creator>
  <cp:lastModifiedBy>Johnson, Demetrius</cp:lastModifiedBy>
  <cp:revision>1273</cp:revision>
  <cp:lastPrinted>2015-09-20T23:02:57Z</cp:lastPrinted>
  <dcterms:created xsi:type="dcterms:W3CDTF">2010-10-17T19:58:05Z</dcterms:created>
  <dcterms:modified xsi:type="dcterms:W3CDTF">2022-12-07T15:41:42Z</dcterms:modified>
</cp:coreProperties>
</file>